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61" r:id="rId8"/>
    <p:sldId id="278" r:id="rId9"/>
    <p:sldId id="279" r:id="rId10"/>
    <p:sldId id="282" r:id="rId11"/>
    <p:sldId id="283" r:id="rId12"/>
    <p:sldId id="284" r:id="rId13"/>
    <p:sldId id="262" r:id="rId14"/>
    <p:sldId id="263" r:id="rId15"/>
    <p:sldId id="264" r:id="rId16"/>
    <p:sldId id="265" r:id="rId17"/>
    <p:sldId id="266" r:id="rId18"/>
    <p:sldId id="281" r:id="rId19"/>
    <p:sldId id="280" r:id="rId20"/>
    <p:sldId id="268" r:id="rId21"/>
    <p:sldId id="269" r:id="rId22"/>
    <p:sldId id="270" r:id="rId23"/>
    <p:sldId id="271" r:id="rId24"/>
    <p:sldId id="272" r:id="rId25"/>
    <p:sldId id="273" r:id="rId26"/>
    <p:sldId id="274" r:id="rId27"/>
    <p:sldId id="275" r:id="rId28"/>
    <p:sldId id="276"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5" d="100"/>
          <a:sy n="105" d="100"/>
        </p:scale>
        <p:origin x="-96" y="-3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fld id="{185D24D6-4770-4532-95B9-EF20DE1F6996}" type="datetimeFigureOut">
              <a:rPr lang="en-US"/>
              <a:pPr>
                <a:defRPr/>
              </a:pPr>
              <a:t>7/22/2017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649FE9-391C-454C-9C20-E07B056218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31BA046C-8483-4B38-AAD7-E917A18527CB}" type="datetimeFigureOut">
              <a:rPr lang="en-US"/>
              <a:pPr>
                <a:defRPr/>
              </a:pPr>
              <a:t>7/22/2017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D4B148-405F-48A5-BBCB-6200E98931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Date Placeholder 3"/>
          <p:cNvSpPr>
            <a:spLocks noGrp="1"/>
          </p:cNvSpPr>
          <p:nvPr>
            <p:ph type="dt" sz="half" idx="10"/>
          </p:nvPr>
        </p:nvSpPr>
        <p:spPr/>
        <p:txBody>
          <a:bodyPr/>
          <a:lstStyle>
            <a:lvl1pPr>
              <a:defRPr/>
            </a:lvl1pPr>
          </a:lstStyle>
          <a:p>
            <a:pPr>
              <a:defRPr/>
            </a:pPr>
            <a:fld id="{9C74D041-8194-4522-A63A-485F0085EFB5}" type="datetimeFigureOut">
              <a:rPr lang="en-US"/>
              <a:pPr>
                <a:defRPr/>
              </a:pPr>
              <a:t>7/22/2017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2930FA-AA52-4B12-9E0E-DE184690A1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F320E24D-F83B-487D-96A7-10D041424088}" type="datetimeFigureOut">
              <a:rPr lang="en-US"/>
              <a:pPr>
                <a:defRPr/>
              </a:pPr>
              <a:t>7/22/2017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A2CDE-9276-4E2E-B888-3BD7C4CAFA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7" name="Date Placeholder 3"/>
          <p:cNvSpPr>
            <a:spLocks noGrp="1"/>
          </p:cNvSpPr>
          <p:nvPr>
            <p:ph type="dt" sz="half" idx="10"/>
          </p:nvPr>
        </p:nvSpPr>
        <p:spPr/>
        <p:txBody>
          <a:bodyPr/>
          <a:lstStyle>
            <a:lvl1pPr>
              <a:defRPr/>
            </a:lvl1pPr>
          </a:lstStyle>
          <a:p>
            <a:pPr>
              <a:defRPr/>
            </a:pPr>
            <a:fld id="{02BB1801-B467-445E-A41F-430CFE546D61}" type="datetimeFigureOut">
              <a:rPr lang="en-US"/>
              <a:pPr>
                <a:defRPr/>
              </a:pPr>
              <a:t>7/22/2017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BA9DB5-2E78-44FB-9A10-993972B2AA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4B762F72-6000-4725-9088-53C74225C51E}" type="datetimeFigureOut">
              <a:rPr lang="en-US"/>
              <a:pPr>
                <a:defRPr/>
              </a:pPr>
              <a:t>7/22/2017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107420-E193-4E54-9779-810B0789EE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lvl1pPr>
              <a:defRPr/>
            </a:lvl1pPr>
          </a:lstStyle>
          <a:p>
            <a:pPr>
              <a:defRPr/>
            </a:pPr>
            <a:fld id="{F1E750A4-666E-487A-8B83-71F4BBCE190F}" type="datetimeFigureOut">
              <a:rPr lang="en-US"/>
              <a:pPr>
                <a:defRPr/>
              </a:pPr>
              <a:t>7/22/2017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4CA305-E967-4F66-B068-58ED3093B1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3"/>
          <p:cNvSpPr>
            <a:spLocks noGrp="1"/>
          </p:cNvSpPr>
          <p:nvPr>
            <p:ph type="dt" sz="half" idx="10"/>
          </p:nvPr>
        </p:nvSpPr>
        <p:spPr/>
        <p:txBody>
          <a:bodyPr/>
          <a:lstStyle>
            <a:lvl1pPr>
              <a:defRPr/>
            </a:lvl1pPr>
          </a:lstStyle>
          <a:p>
            <a:pPr>
              <a:defRPr/>
            </a:pPr>
            <a:fld id="{C1FB242C-D213-4B25-9E17-3C8FDB77768F}" type="datetimeFigureOut">
              <a:rPr lang="en-US"/>
              <a:pPr>
                <a:defRPr/>
              </a:pPr>
              <a:t>7/22/2017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4063CA-700C-4ED1-929A-CD51E3399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F800B4D4-0BEB-4200-8840-0726A163E61B}" type="datetimeFigureOut">
              <a:rPr lang="en-US"/>
              <a:pPr>
                <a:defRPr/>
              </a:pPr>
              <a:t>7/22/2017</a:t>
            </a:fld>
            <a:endParaRPr lang="en-US"/>
          </a:p>
        </p:txBody>
      </p:sp>
      <p:sp>
        <p:nvSpPr>
          <p:cNvPr id="5" name="Footer Placeholder 7"/>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4914BA98-7160-4D08-ACD7-E2DB8AF467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7" name="Date Placeholder 4"/>
          <p:cNvSpPr>
            <a:spLocks noGrp="1"/>
          </p:cNvSpPr>
          <p:nvPr>
            <p:ph type="dt" sz="half" idx="10"/>
          </p:nvPr>
        </p:nvSpPr>
        <p:spPr>
          <a:xfrm>
            <a:off x="465138" y="6459538"/>
            <a:ext cx="2619375" cy="365125"/>
          </a:xfrm>
        </p:spPr>
        <p:txBody>
          <a:bodyPr/>
          <a:lstStyle>
            <a:lvl1pPr algn="l">
              <a:defRPr dirty="0"/>
            </a:lvl1pPr>
          </a:lstStyle>
          <a:p>
            <a:pPr>
              <a:defRPr/>
            </a:pPr>
            <a:fld id="{2CDBBA09-9126-41CF-BA30-D78939EEB55F}" type="datetimeFigureOut">
              <a:rPr lang="en-US"/>
              <a:pPr>
                <a:defRPr/>
              </a:pPr>
              <a:t>7/22/2017</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dirty="0">
                <a:solidFill>
                  <a:schemeClr val="tx2"/>
                </a:solidFill>
              </a:defRPr>
            </a:lvl1pPr>
          </a:lstStyle>
          <a:p>
            <a:pPr>
              <a:defRPr/>
            </a:pPr>
            <a:fld id="{0D25B97E-C920-4F43-931D-8F16D77154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extLst>
            </a:blip>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7" name="Date Placeholder 4"/>
          <p:cNvSpPr>
            <a:spLocks noGrp="1"/>
          </p:cNvSpPr>
          <p:nvPr>
            <p:ph type="dt" sz="half" idx="10"/>
          </p:nvPr>
        </p:nvSpPr>
        <p:spPr/>
        <p:txBody>
          <a:bodyPr/>
          <a:lstStyle>
            <a:lvl1pPr>
              <a:defRPr/>
            </a:lvl1pPr>
          </a:lstStyle>
          <a:p>
            <a:pPr>
              <a:defRPr/>
            </a:pPr>
            <a:fld id="{AF897FD0-1603-4AA0-90BD-5594373BF4EB}" type="datetimeFigureOut">
              <a:rPr lang="en-US"/>
              <a:pPr>
                <a:defRPr/>
              </a:pPr>
              <a:t>7/22/2017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A65277D-DA92-4B8B-8F1C-CAE024910C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defRPr>
            </a:lvl1pPr>
          </a:lstStyle>
          <a:p>
            <a:pPr>
              <a:defRPr/>
            </a:pPr>
            <a:fld id="{186734D5-C056-4A68-B158-AE1851A18B3B}" type="datetimeFigureOut">
              <a:rPr lang="en-US"/>
              <a:pPr>
                <a:defRPr/>
              </a:pPr>
              <a:t>7/22/2017</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dirty="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dirty="0">
                <a:solidFill>
                  <a:srgbClr val="FFFFFF"/>
                </a:solidFill>
                <a:latin typeface="+mn-lt"/>
              </a:defRPr>
            </a:lvl1pPr>
          </a:lstStyle>
          <a:p>
            <a:pPr>
              <a:defRPr/>
            </a:pPr>
            <a:fld id="{A1590812-74EB-452B-9AC7-F871E32EA3A6}" type="slidenum">
              <a:rPr lang="en-US"/>
              <a:pPr>
                <a:defRPr/>
              </a:pPr>
              <a:t>‹#›</a:t>
            </a:fld>
            <a:endParaRPr 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55" r:id="rId2"/>
    <p:sldLayoutId id="2147483661" r:id="rId3"/>
    <p:sldLayoutId id="2147483656" r:id="rId4"/>
    <p:sldLayoutId id="2147483657" r:id="rId5"/>
    <p:sldLayoutId id="2147483658" r:id="rId6"/>
    <p:sldLayoutId id="2147483662" r:id="rId7"/>
    <p:sldLayoutId id="2147483663" r:id="rId8"/>
    <p:sldLayoutId id="2147483664" r:id="rId9"/>
    <p:sldLayoutId id="2147483659" r:id="rId10"/>
    <p:sldLayoutId id="2147483665" r:id="rId11"/>
  </p:sldLayoutIdLst>
  <p:hf sldNum="0" hdr="0" ftr="0" dt="0"/>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a:defRPr>
      </a:lvl2pPr>
      <a:lvl3pPr algn="l" rtl="0" fontAlgn="base">
        <a:lnSpc>
          <a:spcPct val="85000"/>
        </a:lnSpc>
        <a:spcBef>
          <a:spcPct val="0"/>
        </a:spcBef>
        <a:spcAft>
          <a:spcPct val="0"/>
        </a:spcAft>
        <a:defRPr sz="4800">
          <a:solidFill>
            <a:srgbClr val="404040"/>
          </a:solidFill>
          <a:latin typeface="Calibri Light"/>
        </a:defRPr>
      </a:lvl3pPr>
      <a:lvl4pPr algn="l" rtl="0" fontAlgn="base">
        <a:lnSpc>
          <a:spcPct val="85000"/>
        </a:lnSpc>
        <a:spcBef>
          <a:spcPct val="0"/>
        </a:spcBef>
        <a:spcAft>
          <a:spcPct val="0"/>
        </a:spcAft>
        <a:defRPr sz="4800">
          <a:solidFill>
            <a:srgbClr val="404040"/>
          </a:solidFill>
          <a:latin typeface="Calibri Light"/>
        </a:defRPr>
      </a:lvl4pPr>
      <a:lvl5pPr algn="l" rtl="0" fontAlgn="base">
        <a:lnSpc>
          <a:spcPct val="85000"/>
        </a:lnSpc>
        <a:spcBef>
          <a:spcPct val="0"/>
        </a:spcBef>
        <a:spcAft>
          <a:spcPct val="0"/>
        </a:spcAft>
        <a:defRPr sz="4800">
          <a:solidFill>
            <a:srgbClr val="404040"/>
          </a:solidFill>
          <a:latin typeface="Calibri Light"/>
        </a:defRPr>
      </a:lvl5pPr>
      <a:lvl6pPr marL="457200" algn="l" rtl="0" fontAlgn="base">
        <a:lnSpc>
          <a:spcPct val="85000"/>
        </a:lnSpc>
        <a:spcBef>
          <a:spcPct val="0"/>
        </a:spcBef>
        <a:spcAft>
          <a:spcPct val="0"/>
        </a:spcAft>
        <a:defRPr sz="4800">
          <a:solidFill>
            <a:srgbClr val="404040"/>
          </a:solidFill>
          <a:latin typeface="Calibri Light"/>
        </a:defRPr>
      </a:lvl6pPr>
      <a:lvl7pPr marL="914400" algn="l" rtl="0" fontAlgn="base">
        <a:lnSpc>
          <a:spcPct val="85000"/>
        </a:lnSpc>
        <a:spcBef>
          <a:spcPct val="0"/>
        </a:spcBef>
        <a:spcAft>
          <a:spcPct val="0"/>
        </a:spcAft>
        <a:defRPr sz="4800">
          <a:solidFill>
            <a:srgbClr val="404040"/>
          </a:solidFill>
          <a:latin typeface="Calibri Light"/>
        </a:defRPr>
      </a:lvl7pPr>
      <a:lvl8pPr marL="1371600" algn="l" rtl="0" fontAlgn="base">
        <a:lnSpc>
          <a:spcPct val="85000"/>
        </a:lnSpc>
        <a:spcBef>
          <a:spcPct val="0"/>
        </a:spcBef>
        <a:spcAft>
          <a:spcPct val="0"/>
        </a:spcAft>
        <a:defRPr sz="4800">
          <a:solidFill>
            <a:srgbClr val="404040"/>
          </a:solidFill>
          <a:latin typeface="Calibri Light"/>
        </a:defRPr>
      </a:lvl8pPr>
      <a:lvl9pPr marL="1828800" algn="l" rtl="0" fontAlgn="base">
        <a:lnSpc>
          <a:spcPct val="85000"/>
        </a:lnSpc>
        <a:spcBef>
          <a:spcPct val="0"/>
        </a:spcBef>
        <a:spcAft>
          <a:spcPct val="0"/>
        </a:spcAft>
        <a:defRPr sz="4800">
          <a:solidFill>
            <a:srgbClr val="404040"/>
          </a:solidFill>
          <a:latin typeface="Calibri Light"/>
        </a:defRPr>
      </a:lvl9pPr>
    </p:titleStyle>
    <p:bodyStyle>
      <a:lvl1pPr marL="90488" indent="-90488" algn="l" rtl="0" fontAlgn="base">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Grafik 3"/>
          <p:cNvPicPr>
            <a:picLocks noChangeAspect="1" noChangeArrowheads="1"/>
          </p:cNvPicPr>
          <p:nvPr/>
        </p:nvPicPr>
        <p:blipFill>
          <a:blip r:embed="rId2"/>
          <a:srcRect/>
          <a:stretch>
            <a:fillRect/>
          </a:stretch>
        </p:blipFill>
        <p:spPr bwMode="auto">
          <a:xfrm>
            <a:off x="1908175" y="1577975"/>
            <a:ext cx="8493125" cy="4776788"/>
          </a:xfrm>
          <a:prstGeom prst="rect">
            <a:avLst/>
          </a:prstGeom>
          <a:noFill/>
          <a:ln w="9525">
            <a:noFill/>
            <a:miter lim="800000"/>
            <a:headEnd/>
            <a:tailEnd/>
          </a:ln>
        </p:spPr>
      </p:pic>
      <p:sp>
        <p:nvSpPr>
          <p:cNvPr id="2" name="Titel 1"/>
          <p:cNvSpPr>
            <a:spLocks noGrp="1"/>
          </p:cNvSpPr>
          <p:nvPr>
            <p:ph type="ctrTitle" idx="4294967295"/>
          </p:nvPr>
        </p:nvSpPr>
        <p:spPr>
          <a:xfrm>
            <a:off x="166688" y="266700"/>
            <a:ext cx="11887200" cy="3565525"/>
          </a:xfrm>
        </p:spPr>
        <p:txBody>
          <a:bodyPr anchor="t"/>
          <a:lstStyle/>
          <a:p>
            <a:pPr algn="ctr" fontAlgn="auto">
              <a:spcAft>
                <a:spcPts val="0"/>
              </a:spcAft>
              <a:defRPr/>
            </a:pPr>
            <a:r>
              <a:rPr lang="de-DE" sz="3200" b="1" dirty="0" smtClean="0">
                <a:solidFill>
                  <a:schemeClr val="tx1">
                    <a:lumMod val="75000"/>
                    <a:lumOff val="25000"/>
                  </a:schemeClr>
                </a:solidFill>
                <a:effectLst>
                  <a:outerShdw blurRad="38100" dist="38100" dir="2700000" algn="tl">
                    <a:srgbClr val="000000">
                      <a:alpha val="43137"/>
                    </a:srgbClr>
                  </a:outerShdw>
                </a:effectLst>
              </a:rPr>
              <a:t>Bewerbung der </a:t>
            </a:r>
            <a:r>
              <a:rPr lang="de-DE" sz="3200" b="1" dirty="0" err="1" smtClean="0">
                <a:solidFill>
                  <a:schemeClr val="tx1">
                    <a:lumMod val="75000"/>
                    <a:lumOff val="25000"/>
                  </a:schemeClr>
                </a:solidFill>
                <a:effectLst>
                  <a:outerShdw blurRad="38100" dist="38100" dir="2700000" algn="tl">
                    <a:srgbClr val="000000">
                      <a:alpha val="43137"/>
                    </a:srgbClr>
                  </a:outerShdw>
                </a:effectLst>
              </a:rPr>
              <a:t>Kolpingsfamilie</a:t>
            </a:r>
            <a:r>
              <a:rPr lang="de-DE" sz="3200" b="1" dirty="0" smtClean="0">
                <a:solidFill>
                  <a:schemeClr val="tx1">
                    <a:lumMod val="75000"/>
                    <a:lumOff val="25000"/>
                  </a:schemeClr>
                </a:solidFill>
                <a:effectLst>
                  <a:outerShdw blurRad="38100" dist="38100" dir="2700000" algn="tl">
                    <a:srgbClr val="000000">
                      <a:alpha val="43137"/>
                    </a:srgbClr>
                  </a:outerShdw>
                </a:effectLst>
              </a:rPr>
              <a:t> Schwabach</a:t>
            </a:r>
            <a:br>
              <a:rPr lang="de-DE" sz="3200" b="1" dirty="0" smtClean="0">
                <a:solidFill>
                  <a:schemeClr val="tx1">
                    <a:lumMod val="75000"/>
                    <a:lumOff val="25000"/>
                  </a:schemeClr>
                </a:solidFill>
                <a:effectLst>
                  <a:outerShdw blurRad="38100" dist="38100" dir="2700000" algn="tl">
                    <a:srgbClr val="000000">
                      <a:alpha val="43137"/>
                    </a:srgbClr>
                  </a:outerShdw>
                </a:effectLst>
              </a:rPr>
            </a:br>
            <a:r>
              <a:rPr lang="de-DE" sz="3200" b="1" dirty="0" smtClean="0">
                <a:solidFill>
                  <a:schemeClr val="tx1">
                    <a:lumMod val="75000"/>
                    <a:lumOff val="25000"/>
                  </a:schemeClr>
                </a:solidFill>
                <a:effectLst>
                  <a:outerShdw blurRad="38100" dist="38100" dir="2700000" algn="tl">
                    <a:srgbClr val="000000">
                      <a:alpha val="43137"/>
                    </a:srgbClr>
                  </a:outerShdw>
                </a:effectLst>
              </a:rPr>
              <a:t>gemeinsam mit dem KBW Bildungsstandort Schwabach</a:t>
            </a:r>
            <a:br>
              <a:rPr lang="de-DE" sz="3200" b="1" dirty="0" smtClean="0">
                <a:solidFill>
                  <a:schemeClr val="tx1">
                    <a:lumMod val="75000"/>
                    <a:lumOff val="25000"/>
                  </a:schemeClr>
                </a:solidFill>
                <a:effectLst>
                  <a:outerShdw blurRad="38100" dist="38100" dir="2700000" algn="tl">
                    <a:srgbClr val="000000">
                      <a:alpha val="43137"/>
                    </a:srgbClr>
                  </a:outerShdw>
                </a:effectLst>
              </a:rPr>
            </a:br>
            <a:r>
              <a:rPr lang="de-DE" sz="3200" b="1" dirty="0" smtClean="0">
                <a:solidFill>
                  <a:schemeClr val="tx1">
                    <a:lumMod val="75000"/>
                    <a:lumOff val="25000"/>
                  </a:schemeClr>
                </a:solidFill>
                <a:effectLst>
                  <a:outerShdw blurRad="38100" dist="38100" dir="2700000" algn="tl">
                    <a:srgbClr val="000000">
                      <a:alpha val="43137"/>
                    </a:srgbClr>
                  </a:outerShdw>
                </a:effectLst>
              </a:rPr>
              <a:t>für den Förderpreis des Kolping DV Eichstätt 2017</a:t>
            </a:r>
            <a:endParaRPr lang="de-DE" sz="3200" b="1" dirty="0">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b="1" dirty="0" smtClean="0">
                <a:solidFill>
                  <a:schemeClr val="tx1">
                    <a:lumMod val="75000"/>
                    <a:lumOff val="25000"/>
                  </a:schemeClr>
                </a:solidFill>
              </a:rPr>
              <a:t>Rolle als </a:t>
            </a:r>
            <a:r>
              <a:rPr lang="de-DE" b="1" dirty="0" err="1" smtClean="0">
                <a:solidFill>
                  <a:schemeClr val="tx1">
                    <a:lumMod val="75000"/>
                    <a:lumOff val="25000"/>
                  </a:schemeClr>
                </a:solidFill>
              </a:rPr>
              <a:t>Lernpate</a:t>
            </a:r>
            <a:r>
              <a:rPr lang="de-DE" b="1" dirty="0" smtClean="0">
                <a:solidFill>
                  <a:schemeClr val="tx1">
                    <a:lumMod val="75000"/>
                    <a:lumOff val="25000"/>
                  </a:schemeClr>
                </a:solidFill>
              </a:rPr>
              <a:t>/in</a:t>
            </a:r>
            <a:endParaRPr lang="de-DE" b="1" dirty="0">
              <a:solidFill>
                <a:schemeClr val="tx1">
                  <a:lumMod val="75000"/>
                  <a:lumOff val="25000"/>
                </a:schemeClr>
              </a:solidFill>
            </a:endParaRPr>
          </a:p>
        </p:txBody>
      </p:sp>
      <p:sp>
        <p:nvSpPr>
          <p:cNvPr id="3" name="Inhaltsplatzhalter 2"/>
          <p:cNvSpPr>
            <a:spLocks noGrp="1"/>
          </p:cNvSpPr>
          <p:nvPr>
            <p:ph idx="1"/>
          </p:nvPr>
        </p:nvSpPr>
        <p:spPr>
          <a:xfrm>
            <a:off x="1096963" y="1846263"/>
            <a:ext cx="5475287" cy="4022725"/>
          </a:xfrm>
        </p:spPr>
        <p:txBody>
          <a:bodyPr rtlCol="0">
            <a:normAutofit fontScale="92500"/>
          </a:bodyPr>
          <a:lstStyle/>
          <a:p>
            <a:pPr marL="91440" indent="-91440" fontAlgn="auto">
              <a:defRPr/>
            </a:pPr>
            <a:r>
              <a:rPr lang="de-DE" sz="2200" b="1" dirty="0" smtClean="0">
                <a:solidFill>
                  <a:schemeClr val="accent1"/>
                </a:solidFill>
              </a:rPr>
              <a:t>Ihre </a:t>
            </a:r>
            <a:r>
              <a:rPr lang="de-DE" sz="2200" b="1" dirty="0">
                <a:solidFill>
                  <a:schemeClr val="accent1"/>
                </a:solidFill>
              </a:rPr>
              <a:t>Rolle als </a:t>
            </a:r>
            <a:r>
              <a:rPr lang="de-DE" sz="2200" b="1" dirty="0" err="1">
                <a:solidFill>
                  <a:schemeClr val="accent1"/>
                </a:solidFill>
              </a:rPr>
              <a:t>Lernpate</a:t>
            </a:r>
            <a:r>
              <a:rPr lang="de-DE" sz="2200" b="1" dirty="0">
                <a:solidFill>
                  <a:schemeClr val="accent1"/>
                </a:solidFill>
              </a:rPr>
              <a:t>/in </a:t>
            </a:r>
            <a:endParaRPr lang="de-DE" sz="2200" dirty="0">
              <a:solidFill>
                <a:schemeClr val="accent1"/>
              </a:solidFill>
            </a:endParaRPr>
          </a:p>
          <a:p>
            <a:pPr marL="91440" indent="-91440" fontAlgn="auto">
              <a:defRPr/>
            </a:pPr>
            <a:r>
              <a:rPr lang="de-DE" dirty="0">
                <a:solidFill>
                  <a:schemeClr val="tx1">
                    <a:lumMod val="75000"/>
                    <a:lumOff val="25000"/>
                  </a:schemeClr>
                </a:solidFill>
              </a:rPr>
              <a:t>Ein Pate/in ist eine Ratgeber/in auf Augenhöhe. </a:t>
            </a:r>
            <a:endParaRPr lang="de-DE" dirty="0" smtClean="0">
              <a:solidFill>
                <a:schemeClr val="tx1">
                  <a:lumMod val="75000"/>
                  <a:lumOff val="25000"/>
                </a:schemeClr>
              </a:solidFill>
            </a:endParaRPr>
          </a:p>
          <a:p>
            <a:pPr marL="91440" indent="-91440" fontAlgn="auto">
              <a:defRPr/>
            </a:pPr>
            <a:r>
              <a:rPr lang="de-DE" dirty="0" smtClean="0">
                <a:solidFill>
                  <a:schemeClr val="tx1">
                    <a:lumMod val="75000"/>
                    <a:lumOff val="25000"/>
                  </a:schemeClr>
                </a:solidFill>
              </a:rPr>
              <a:t>Sie </a:t>
            </a:r>
            <a:r>
              <a:rPr lang="de-DE" dirty="0">
                <a:solidFill>
                  <a:schemeClr val="tx1">
                    <a:lumMod val="75000"/>
                    <a:lumOff val="25000"/>
                  </a:schemeClr>
                </a:solidFill>
              </a:rPr>
              <a:t>sind kein Lehrer und auch kein Elternteil und Sie müssen diese auch nicht ersetzen. </a:t>
            </a:r>
          </a:p>
          <a:p>
            <a:pPr marL="91440" indent="-91440" fontAlgn="auto">
              <a:defRPr/>
            </a:pPr>
            <a:r>
              <a:rPr lang="de-DE" dirty="0">
                <a:solidFill>
                  <a:schemeClr val="tx1">
                    <a:lumMod val="75000"/>
                    <a:lumOff val="25000"/>
                  </a:schemeClr>
                </a:solidFill>
              </a:rPr>
              <a:t>Viele Paten haben Angst, dass die Chemie mit den Jugendlichen nicht </a:t>
            </a:r>
            <a:r>
              <a:rPr lang="de-DE" dirty="0" smtClean="0">
                <a:solidFill>
                  <a:schemeClr val="tx1">
                    <a:lumMod val="75000"/>
                    <a:lumOff val="25000"/>
                  </a:schemeClr>
                </a:solidFill>
              </a:rPr>
              <a:t>stimmt </a:t>
            </a:r>
            <a:r>
              <a:rPr lang="de-DE" dirty="0">
                <a:solidFill>
                  <a:schemeClr val="tx1">
                    <a:lumMod val="75000"/>
                    <a:lumOff val="25000"/>
                  </a:schemeClr>
                </a:solidFill>
              </a:rPr>
              <a:t>oder sie den Anforderungen des Lernstoffes nicht gewachsen sind. </a:t>
            </a:r>
          </a:p>
          <a:p>
            <a:pPr marL="91440" indent="-91440" fontAlgn="auto">
              <a:defRPr/>
            </a:pPr>
            <a:r>
              <a:rPr lang="de-DE" dirty="0">
                <a:solidFill>
                  <a:schemeClr val="tx1">
                    <a:lumMod val="75000"/>
                    <a:lumOff val="25000"/>
                  </a:schemeClr>
                </a:solidFill>
              </a:rPr>
              <a:t>Diese Angst ist jedoch unbegründet, da bei den meisten Patenschaften oft schon nach kurzer Zeit eine persönliche Verbindung und Vertrauen zwischen Paten und Jugendlichen entsteht und es den Kindern richtig leid tut, wenn mal eine Stunde ausfällt. </a:t>
            </a:r>
          </a:p>
        </p:txBody>
      </p:sp>
      <p:pic>
        <p:nvPicPr>
          <p:cNvPr id="22531" name="Grafik 4"/>
          <p:cNvPicPr>
            <a:picLocks noChangeAspect="1"/>
          </p:cNvPicPr>
          <p:nvPr/>
        </p:nvPicPr>
        <p:blipFill>
          <a:blip r:embed="rId2"/>
          <a:srcRect/>
          <a:stretch>
            <a:fillRect/>
          </a:stretch>
        </p:blipFill>
        <p:spPr bwMode="auto">
          <a:xfrm>
            <a:off x="6572250" y="1885950"/>
            <a:ext cx="4400550" cy="40909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b="1" dirty="0">
                <a:solidFill>
                  <a:schemeClr val="tx1">
                    <a:lumMod val="75000"/>
                    <a:lumOff val="25000"/>
                  </a:schemeClr>
                </a:solidFill>
              </a:rPr>
              <a:t>Rolle als </a:t>
            </a:r>
            <a:r>
              <a:rPr lang="de-DE" b="1" dirty="0" err="1">
                <a:solidFill>
                  <a:schemeClr val="tx1">
                    <a:lumMod val="75000"/>
                    <a:lumOff val="25000"/>
                  </a:schemeClr>
                </a:solidFill>
              </a:rPr>
              <a:t>Lernpate</a:t>
            </a:r>
            <a:r>
              <a:rPr lang="de-DE" b="1" dirty="0">
                <a:solidFill>
                  <a:schemeClr val="tx1">
                    <a:lumMod val="75000"/>
                    <a:lumOff val="25000"/>
                  </a:schemeClr>
                </a:solidFill>
              </a:rPr>
              <a:t>/in</a:t>
            </a:r>
            <a:endParaRPr lang="de-DE" dirty="0">
              <a:solidFill>
                <a:schemeClr val="tx1">
                  <a:lumMod val="75000"/>
                  <a:lumOff val="25000"/>
                </a:schemeClr>
              </a:solidFill>
            </a:endParaRPr>
          </a:p>
        </p:txBody>
      </p:sp>
      <p:sp>
        <p:nvSpPr>
          <p:cNvPr id="23554" name="Inhaltsplatzhalter 2"/>
          <p:cNvSpPr>
            <a:spLocks noGrp="1"/>
          </p:cNvSpPr>
          <p:nvPr>
            <p:ph idx="1"/>
          </p:nvPr>
        </p:nvSpPr>
        <p:spPr/>
        <p:txBody>
          <a:bodyPr/>
          <a:lstStyle/>
          <a:p>
            <a:r>
              <a:rPr lang="de-DE" smtClean="0">
                <a:solidFill>
                  <a:schemeClr val="accent1"/>
                </a:solidFill>
              </a:rPr>
              <a:t> </a:t>
            </a:r>
            <a:r>
              <a:rPr lang="de-DE" b="1" smtClean="0">
                <a:solidFill>
                  <a:schemeClr val="accent1"/>
                </a:solidFill>
              </a:rPr>
              <a:t>Folgende Punkte sind bei einer Lese-, bzw. Lern-Patenschaft zu beachten: </a:t>
            </a:r>
          </a:p>
          <a:p>
            <a:pPr>
              <a:buFont typeface="Wingdings" pitchFamily="2" charset="2"/>
              <a:buChar char="§"/>
            </a:pPr>
            <a:endParaRPr lang="de-DE" smtClean="0">
              <a:solidFill>
                <a:schemeClr val="accent1"/>
              </a:solidFill>
            </a:endParaRPr>
          </a:p>
          <a:p>
            <a:pPr lvl="1">
              <a:spcBef>
                <a:spcPts val="600"/>
              </a:spcBef>
              <a:buFont typeface="Wingdings" pitchFamily="2" charset="2"/>
              <a:buChar char="§"/>
            </a:pPr>
            <a:r>
              <a:rPr lang="de-DE" sz="2000" smtClean="0"/>
              <a:t>Eine spezielle Aus- oder Vorbildung im pädagogischen oder Lehramts-Bereich ist keine Voraussetzung </a:t>
            </a:r>
          </a:p>
          <a:p>
            <a:pPr lvl="1">
              <a:spcBef>
                <a:spcPts val="600"/>
              </a:spcBef>
              <a:buFont typeface="Wingdings" pitchFamily="2" charset="2"/>
              <a:buChar char="§"/>
            </a:pPr>
            <a:r>
              <a:rPr lang="de-DE" sz="2000" smtClean="0"/>
              <a:t>Die Hauptsache ist, dass Sie Spaß am Umgang mit Kindern und Jugendlichen haben </a:t>
            </a:r>
          </a:p>
          <a:p>
            <a:pPr lvl="1">
              <a:spcBef>
                <a:spcPts val="600"/>
              </a:spcBef>
              <a:buFont typeface="Wingdings" pitchFamily="2" charset="2"/>
              <a:buChar char="§"/>
            </a:pPr>
            <a:r>
              <a:rPr lang="de-DE" sz="2000" smtClean="0"/>
              <a:t>Unterstützt werden sollen Jugendliche zwischen 13 und 17 Jahren, der 8. und 9. Klasse der Mittelschulen in Schwabach und Rednitzhembach </a:t>
            </a:r>
          </a:p>
          <a:p>
            <a:pPr lvl="1">
              <a:spcBef>
                <a:spcPts val="600"/>
              </a:spcBef>
              <a:buFont typeface="Wingdings" pitchFamily="2" charset="2"/>
              <a:buChar char="§"/>
            </a:pPr>
            <a:r>
              <a:rPr lang="de-DE" sz="2000" smtClean="0"/>
              <a:t>Schwerpunkt der Betreuung liegt hierbei auf den Fächern Deutsch und Englisch, da die meisten Jugendlichen aus Auswanderer- bzw. Familien mit Migrationshintergrund stammen und schlecht Deutsch, teilweise kein Englisch sprechen </a:t>
            </a:r>
          </a:p>
          <a:p>
            <a:endParaRPr lang="de-DE"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b="1" dirty="0">
                <a:solidFill>
                  <a:schemeClr val="tx1">
                    <a:lumMod val="75000"/>
                    <a:lumOff val="25000"/>
                  </a:schemeClr>
                </a:solidFill>
              </a:rPr>
              <a:t>Rolle als </a:t>
            </a:r>
            <a:r>
              <a:rPr lang="de-DE" b="1" dirty="0" err="1">
                <a:solidFill>
                  <a:schemeClr val="tx1">
                    <a:lumMod val="75000"/>
                    <a:lumOff val="25000"/>
                  </a:schemeClr>
                </a:solidFill>
              </a:rPr>
              <a:t>Lernpate</a:t>
            </a:r>
            <a:r>
              <a:rPr lang="de-DE" b="1" dirty="0">
                <a:solidFill>
                  <a:schemeClr val="tx1">
                    <a:lumMod val="75000"/>
                    <a:lumOff val="25000"/>
                  </a:schemeClr>
                </a:solidFill>
              </a:rPr>
              <a:t>/in</a:t>
            </a:r>
            <a:endParaRPr lang="de-DE" dirty="0">
              <a:solidFill>
                <a:schemeClr val="tx1">
                  <a:lumMod val="75000"/>
                  <a:lumOff val="25000"/>
                </a:schemeClr>
              </a:solidFill>
            </a:endParaRPr>
          </a:p>
        </p:txBody>
      </p:sp>
      <p:sp>
        <p:nvSpPr>
          <p:cNvPr id="3" name="Inhaltsplatzhalter 2"/>
          <p:cNvSpPr>
            <a:spLocks noGrp="1"/>
          </p:cNvSpPr>
          <p:nvPr>
            <p:ph idx="1"/>
          </p:nvPr>
        </p:nvSpPr>
        <p:spPr/>
        <p:txBody>
          <a:bodyPr rtlCol="0">
            <a:normAutofit lnSpcReduction="10000"/>
          </a:bodyPr>
          <a:lstStyle/>
          <a:p>
            <a:pPr marL="384048" lvl="1" indent="-182880" fontAlgn="auto">
              <a:spcBef>
                <a:spcPts val="600"/>
              </a:spcBef>
              <a:buFont typeface="Wingdings" panose="05000000000000000000" pitchFamily="2" charset="2"/>
              <a:buChar char="§"/>
              <a:defRPr/>
            </a:pPr>
            <a:r>
              <a:rPr lang="de-DE" sz="2000" dirty="0">
                <a:solidFill>
                  <a:schemeClr val="tx1">
                    <a:lumMod val="75000"/>
                    <a:lumOff val="25000"/>
                  </a:schemeClr>
                </a:solidFill>
              </a:rPr>
              <a:t>Es wird von den Paten nicht erwartet gezielte Nachhilfe zu leisten, sondern in kleinen Gruppen von 2-3 Jugendlichen eine betreute Hausaufgabenzeit anzubieten, in der sich die Jugendlichen eventuell auch gegenseitig helfen können, oder der Pate Anstoß geben kann zur Selbsthilfe </a:t>
            </a:r>
            <a:endParaRPr lang="de-DE" sz="2000" dirty="0" smtClean="0">
              <a:solidFill>
                <a:schemeClr val="tx1">
                  <a:lumMod val="75000"/>
                  <a:lumOff val="25000"/>
                </a:schemeClr>
              </a:solidFill>
            </a:endParaRPr>
          </a:p>
          <a:p>
            <a:pPr marL="384048" lvl="1" indent="-182880" fontAlgn="auto">
              <a:spcBef>
                <a:spcPts val="600"/>
              </a:spcBef>
              <a:buFont typeface="Wingdings" panose="05000000000000000000" pitchFamily="2" charset="2"/>
              <a:buChar char="§"/>
              <a:defRPr/>
            </a:pPr>
            <a:r>
              <a:rPr lang="de-DE" sz="2000" dirty="0" smtClean="0">
                <a:solidFill>
                  <a:schemeClr val="tx1">
                    <a:lumMod val="75000"/>
                    <a:lumOff val="25000"/>
                  </a:schemeClr>
                </a:solidFill>
              </a:rPr>
              <a:t>Die </a:t>
            </a:r>
            <a:r>
              <a:rPr lang="de-DE" sz="2000" dirty="0">
                <a:solidFill>
                  <a:schemeClr val="tx1">
                    <a:lumMod val="75000"/>
                    <a:lumOff val="25000"/>
                  </a:schemeClr>
                </a:solidFill>
              </a:rPr>
              <a:t>Unterstützung bei den Hausaufgaben kann auch von 2 Paten gleichzeitig für eine Gruppe durchgeführt werden, die sich jederzeit bei Abwesenheit eines Paten gegenseitig vertreten können </a:t>
            </a:r>
          </a:p>
          <a:p>
            <a:pPr marL="384048" lvl="1" indent="-182880" fontAlgn="auto">
              <a:spcBef>
                <a:spcPts val="600"/>
              </a:spcBef>
              <a:buFont typeface="Wingdings" panose="05000000000000000000" pitchFamily="2" charset="2"/>
              <a:buChar char="§"/>
              <a:defRPr/>
            </a:pPr>
            <a:r>
              <a:rPr lang="de-DE" sz="2000" dirty="0">
                <a:solidFill>
                  <a:schemeClr val="tx1">
                    <a:lumMod val="75000"/>
                    <a:lumOff val="25000"/>
                  </a:schemeClr>
                </a:solidFill>
              </a:rPr>
              <a:t>Das „Lern-Paten-Projekt“ ist ein freiwilliges, ehrenamtliches Projekt, dass jederzeit von einem Paten beendet werden kann, sollte es ihm/ihr nicht mehr möglich sein das Amt auszuführen </a:t>
            </a:r>
          </a:p>
          <a:p>
            <a:pPr marL="384048" lvl="1" indent="-182880" fontAlgn="auto">
              <a:spcBef>
                <a:spcPts val="600"/>
              </a:spcBef>
              <a:buFont typeface="Wingdings" panose="05000000000000000000" pitchFamily="2" charset="2"/>
              <a:buChar char="§"/>
              <a:defRPr/>
            </a:pPr>
            <a:r>
              <a:rPr lang="de-DE" sz="2000" dirty="0">
                <a:solidFill>
                  <a:schemeClr val="tx1">
                    <a:lumMod val="75000"/>
                    <a:lumOff val="25000"/>
                  </a:schemeClr>
                </a:solidFill>
              </a:rPr>
              <a:t>Die Patenschaft dauert in der Regel von Anfang bis Ende eines Schuljahres </a:t>
            </a:r>
          </a:p>
          <a:p>
            <a:pPr marL="384048" lvl="1" indent="-182880" fontAlgn="auto">
              <a:spcBef>
                <a:spcPts val="600"/>
              </a:spcBef>
              <a:buFont typeface="Wingdings" panose="05000000000000000000" pitchFamily="2" charset="2"/>
              <a:buChar char="§"/>
              <a:defRPr/>
            </a:pPr>
            <a:r>
              <a:rPr lang="de-DE" sz="2000" dirty="0">
                <a:solidFill>
                  <a:schemeClr val="tx1">
                    <a:lumMod val="75000"/>
                    <a:lumOff val="25000"/>
                  </a:schemeClr>
                </a:solidFill>
              </a:rPr>
              <a:t>Die Hausaufgabenbetreuung sollte immer am gleichen Wochentag und zur gleichen Uhrzeit 1-2x wöchentlich stattfinden </a:t>
            </a:r>
          </a:p>
          <a:p>
            <a:pPr marL="384048" lvl="1" indent="-182880" fontAlgn="auto">
              <a:spcBef>
                <a:spcPts val="600"/>
              </a:spcBef>
              <a:buFont typeface="Wingdings" panose="05000000000000000000" pitchFamily="2" charset="2"/>
              <a:buChar char="§"/>
              <a:defRPr/>
            </a:pPr>
            <a:r>
              <a:rPr lang="de-DE" sz="2000" dirty="0">
                <a:solidFill>
                  <a:schemeClr val="tx1">
                    <a:lumMod val="75000"/>
                    <a:lumOff val="25000"/>
                  </a:schemeClr>
                </a:solidFill>
              </a:rPr>
              <a:t>In den Ferien findet keine Betreuung statt </a:t>
            </a:r>
          </a:p>
          <a:p>
            <a:pPr marL="91440" indent="-91440" fontAlgn="auto">
              <a:defRPr/>
            </a:pPr>
            <a:endParaRPr lang="de-DE"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Chronologie</a:t>
            </a:r>
            <a:endParaRPr lang="de-DE" b="1" dirty="0">
              <a:solidFill>
                <a:schemeClr val="tx1">
                  <a:lumMod val="75000"/>
                  <a:lumOff val="25000"/>
                </a:schemeClr>
              </a:solidFill>
            </a:endParaRPr>
          </a:p>
        </p:txBody>
      </p:sp>
      <p:sp>
        <p:nvSpPr>
          <p:cNvPr id="3" name="Inhaltsplatzhalter 2"/>
          <p:cNvSpPr>
            <a:spLocks noGrp="1"/>
          </p:cNvSpPr>
          <p:nvPr>
            <p:ph idx="1"/>
          </p:nvPr>
        </p:nvSpPr>
        <p:spPr/>
        <p:txBody>
          <a:bodyPr rtlCol="0">
            <a:normAutofit lnSpcReduction="10000"/>
          </a:bodyPr>
          <a:lstStyle/>
          <a:p>
            <a:pPr marL="0" indent="0" fontAlgn="auto">
              <a:buFont typeface="Calibri" pitchFamily="34" charset="0"/>
              <a:buNone/>
              <a:defRPr/>
            </a:pPr>
            <a:r>
              <a:rPr lang="de-DE" dirty="0" smtClean="0">
                <a:solidFill>
                  <a:schemeClr val="tx1">
                    <a:lumMod val="75000"/>
                    <a:lumOff val="25000"/>
                  </a:schemeClr>
                </a:solidFill>
              </a:rPr>
              <a:t>Das KBW, Bildungsstandort Schwabach, ist seit 15. März 2015 mit der Berufseinstiegbegleitung tätig.</a:t>
            </a:r>
          </a:p>
          <a:p>
            <a:pPr marL="0" indent="0" fontAlgn="auto">
              <a:buFont typeface="Calibri" pitchFamily="34" charset="0"/>
              <a:buNone/>
              <a:defRPr/>
            </a:pPr>
            <a:r>
              <a:rPr lang="de-DE" dirty="0" smtClean="0">
                <a:solidFill>
                  <a:schemeClr val="tx1">
                    <a:lumMod val="75000"/>
                    <a:lumOff val="25000"/>
                  </a:schemeClr>
                </a:solidFill>
              </a:rPr>
              <a:t>Im Herbst 2015 gab es eine Reihe von Gesprächen zwischen KBW-Mitarbeiter, Theo Rau (Beauftragter der KF) und dem Geschäftsführer. Daraus entstand der Grundgedanke der Partnerschaft.</a:t>
            </a:r>
          </a:p>
          <a:p>
            <a:pPr marL="0" indent="0" fontAlgn="auto">
              <a:buFont typeface="Calibri" pitchFamily="34" charset="0"/>
              <a:buNone/>
              <a:defRPr/>
            </a:pPr>
            <a:r>
              <a:rPr lang="de-DE" dirty="0" smtClean="0">
                <a:solidFill>
                  <a:schemeClr val="tx1">
                    <a:lumMod val="75000"/>
                    <a:lumOff val="25000"/>
                  </a:schemeClr>
                </a:solidFill>
              </a:rPr>
              <a:t>Anschließend gab es eine grundsätzliche Diskussion und eine zustimmende Entscheidung in der Vorstandschaft der </a:t>
            </a:r>
            <a:r>
              <a:rPr lang="de-DE" dirty="0" err="1" smtClean="0">
                <a:solidFill>
                  <a:schemeClr val="tx1">
                    <a:lumMod val="75000"/>
                    <a:lumOff val="25000"/>
                  </a:schemeClr>
                </a:solidFill>
              </a:rPr>
              <a:t>Kolpingsfamilie</a:t>
            </a:r>
            <a:r>
              <a:rPr lang="de-DE" dirty="0" smtClean="0">
                <a:solidFill>
                  <a:schemeClr val="tx1">
                    <a:lumMod val="75000"/>
                    <a:lumOff val="25000"/>
                  </a:schemeClr>
                </a:solidFill>
              </a:rPr>
              <a:t>.</a:t>
            </a:r>
          </a:p>
          <a:p>
            <a:pPr marL="0" indent="0" fontAlgn="auto">
              <a:buFont typeface="Calibri" pitchFamily="34" charset="0"/>
              <a:buNone/>
              <a:defRPr/>
            </a:pPr>
            <a:r>
              <a:rPr lang="de-DE" dirty="0" smtClean="0">
                <a:solidFill>
                  <a:schemeClr val="tx1">
                    <a:lumMod val="75000"/>
                    <a:lumOff val="25000"/>
                  </a:schemeClr>
                </a:solidFill>
              </a:rPr>
              <a:t>Eine Arbeitsgruppe bestehend aus Michael Landmann (Kassier), Christian Rodenbücher (Lehrer und Vorstandsmitglied) und Theo Rau (Mitglied der KF und ehemaliger stellvertretender Vorsitzender des KBW DV Eichstätt) wurde daraufhin gegründet.</a:t>
            </a:r>
          </a:p>
          <a:p>
            <a:pPr marL="0" indent="0" fontAlgn="auto">
              <a:buFont typeface="Calibri" pitchFamily="34" charset="0"/>
              <a:buNone/>
              <a:defRPr/>
            </a:pPr>
            <a:r>
              <a:rPr lang="de-DE" dirty="0" smtClean="0">
                <a:solidFill>
                  <a:schemeClr val="tx1">
                    <a:lumMod val="75000"/>
                    <a:lumOff val="25000"/>
                  </a:schemeClr>
                </a:solidFill>
              </a:rPr>
              <a:t>Erste Aufgaben der AG Partnerschaft war die Vertragsgestaltung sowie Unterstützung bei der Suche nach geeigneten Büroräumen für die BerEb-Maßnahme und Akquise der ersten Lernpaten.</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Chronologie</a:t>
            </a:r>
            <a:endParaRPr lang="de-DE" b="1" dirty="0">
              <a:solidFill>
                <a:schemeClr val="tx1">
                  <a:lumMod val="75000"/>
                  <a:lumOff val="25000"/>
                </a:schemeClr>
              </a:solidFill>
            </a:endParaRPr>
          </a:p>
        </p:txBody>
      </p:sp>
      <p:sp>
        <p:nvSpPr>
          <p:cNvPr id="26626" name="Inhaltsplatzhalter 2"/>
          <p:cNvSpPr>
            <a:spLocks noGrp="1"/>
          </p:cNvSpPr>
          <p:nvPr>
            <p:ph idx="1"/>
          </p:nvPr>
        </p:nvSpPr>
        <p:spPr/>
        <p:txBody>
          <a:bodyPr/>
          <a:lstStyle/>
          <a:p>
            <a:pPr marL="0" indent="0">
              <a:buFont typeface="Calibri" pitchFamily="34" charset="0"/>
              <a:buNone/>
            </a:pPr>
            <a:r>
              <a:rPr lang="de-DE" smtClean="0"/>
              <a:t>Die AG Partnerschaft trifft sich bedarfsorientiert und arbeitet Beschlüsse aus, die dann dem KF-Vorstand vorgelegt werden.</a:t>
            </a:r>
          </a:p>
          <a:p>
            <a:pPr marL="0" indent="0">
              <a:buFont typeface="Calibri" pitchFamily="34" charset="0"/>
              <a:buNone/>
            </a:pPr>
            <a:r>
              <a:rPr lang="de-DE" smtClean="0"/>
              <a:t>Ende 2015 fand ein Informationsabend für zukünftige Lernpaten statt.</a:t>
            </a:r>
          </a:p>
          <a:p>
            <a:pPr marL="0" indent="0">
              <a:buFont typeface="Calibri" pitchFamily="34" charset="0"/>
              <a:buNone/>
            </a:pPr>
            <a:r>
              <a:rPr lang="de-DE" smtClean="0"/>
              <a:t>Die Arbeit mit und am Jugendlichen begann mit Begeisterung und ersten unterschiedlichen Erfahrungen.</a:t>
            </a:r>
          </a:p>
          <a:p>
            <a:pPr marL="0" indent="0">
              <a:buFont typeface="Calibri" pitchFamily="34" charset="0"/>
              <a:buNone/>
            </a:pPr>
            <a:r>
              <a:rPr lang="de-DE" smtClean="0"/>
              <a:t>Nach erfolgreicher Etablierung des Lernpatenprojektes wurde im Juli 2016 im Rahmen des Partnerschaftsvertrages ein gemeinsames Sommerfest gefeiert. Teilgenommen haben die Jugendlichen, die Lernpaten, der KBW-GF Herr Kommer, KF-Vorstandsmitglieder, KBW-Mitarbeiter und Mitglieder der AG Partnerschaft.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Chronologie</a:t>
            </a:r>
            <a:endParaRPr lang="de-DE" b="1" dirty="0">
              <a:solidFill>
                <a:schemeClr val="tx1">
                  <a:lumMod val="75000"/>
                  <a:lumOff val="25000"/>
                </a:schemeClr>
              </a:solidFill>
            </a:endParaRPr>
          </a:p>
        </p:txBody>
      </p:sp>
      <p:sp>
        <p:nvSpPr>
          <p:cNvPr id="27650" name="Inhaltsplatzhalter 2"/>
          <p:cNvSpPr>
            <a:spLocks noGrp="1"/>
          </p:cNvSpPr>
          <p:nvPr>
            <p:ph idx="1"/>
          </p:nvPr>
        </p:nvSpPr>
        <p:spPr/>
        <p:txBody>
          <a:bodyPr/>
          <a:lstStyle/>
          <a:p>
            <a:pPr marL="0" indent="0">
              <a:buFont typeface="Calibri" pitchFamily="34" charset="0"/>
              <a:buNone/>
            </a:pPr>
            <a:r>
              <a:rPr lang="de-DE" smtClean="0"/>
              <a:t>Im September 2016 fand eine sehr öffentlichkeitswirksame Einweihungsfeier der neuen Büroräume (Ebersberger Str. 13A in Schwabach) statt. Unser Präses Sebastian Stanclik, unsere Vorsitzende Christa Uhl und KBW-Mitarbeiterin Manuela Klinder führten durchs Programm. Als Ehrengäste konnten wir eine Reihe von Stadträten, PGR-Vorsitzende und Eva Ehard, unsere Diözesanvorsitzende, begrüßen.</a:t>
            </a:r>
          </a:p>
          <a:p>
            <a:pPr marL="0" indent="0">
              <a:buFont typeface="Calibri" pitchFamily="34" charset="0"/>
              <a:buNone/>
            </a:pPr>
            <a:r>
              <a:rPr lang="de-DE" smtClean="0"/>
              <a:t>In der Adventszeit lud das KBW, DV Eichstätt, alle Mitwirkenden unserer Partnerschaft zu einer Weihnachtsfeier ein. Kulinarische Genüsse, fachlicher Austausch und herzliche Gemeinschaft standen im Vordergrund.</a:t>
            </a:r>
          </a:p>
          <a:p>
            <a:pPr marL="0" indent="0">
              <a:buFont typeface="Calibri" pitchFamily="34" charset="0"/>
              <a:buNone/>
            </a:pPr>
            <a:r>
              <a:rPr lang="de-DE" smtClean="0"/>
              <a:t>Im Februar 2017 fand der erste Lernpaten-Treff statt. Teilnehmer waren die Lernpaten, die AG Partnerschaft und die KBW-Mitarbeiter_innen. Wesentliche Inhalte waren der Austausch von Erfahrungen, Darstellung von pädagogischen und organisatorischen Gegebenheiten, Diskussion über die weitere Vorgehensweise und vor allem der Dank für die Arbeit mit den Jugendlichen.</a:t>
            </a:r>
          </a:p>
          <a:p>
            <a:pPr marL="0" indent="0">
              <a:buFont typeface="Calibri" pitchFamily="34" charset="0"/>
              <a:buNone/>
            </a:pPr>
            <a:endParaRPr 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Chronologie</a:t>
            </a:r>
            <a:endParaRPr lang="de-DE" b="1" dirty="0">
              <a:solidFill>
                <a:schemeClr val="tx1">
                  <a:lumMod val="75000"/>
                  <a:lumOff val="25000"/>
                </a:schemeClr>
              </a:solidFill>
            </a:endParaRPr>
          </a:p>
        </p:txBody>
      </p:sp>
      <p:sp>
        <p:nvSpPr>
          <p:cNvPr id="28674" name="Inhaltsplatzhalter 2"/>
          <p:cNvSpPr>
            <a:spLocks noGrp="1"/>
          </p:cNvSpPr>
          <p:nvPr>
            <p:ph idx="1"/>
          </p:nvPr>
        </p:nvSpPr>
        <p:spPr/>
        <p:txBody>
          <a:bodyPr/>
          <a:lstStyle/>
          <a:p>
            <a:pPr marL="0" indent="0">
              <a:buFont typeface="Calibri" pitchFamily="34" charset="0"/>
              <a:buNone/>
            </a:pPr>
            <a:r>
              <a:rPr lang="de-DE" smtClean="0"/>
              <a:t>Die Finanzierung wurde im Wesentlichen im Partnerschaftsvertrag geregelt und wird somit von der KF Schwabach übernommen.</a:t>
            </a:r>
          </a:p>
          <a:p>
            <a:pPr marL="0" indent="0">
              <a:buFont typeface="Calibri" pitchFamily="34" charset="0"/>
              <a:buNone/>
            </a:pPr>
            <a:r>
              <a:rPr lang="de-DE" smtClean="0"/>
              <a:t>Erfreulicherweise hat das KBW DV Eichstätt ebenfalls einen Anteil der nicht-maßnahme-gebundenen Kosten übernommen.</a:t>
            </a:r>
          </a:p>
          <a:p>
            <a:pPr marL="0" indent="0">
              <a:buFont typeface="Calibri" pitchFamily="34" charset="0"/>
              <a:buNone/>
            </a:pPr>
            <a:r>
              <a:rPr lang="de-DE" smtClean="0"/>
              <a:t>Wir bedanken uns für eine großzügige Spende von Marianne Lachmann.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Perspektive</a:t>
            </a:r>
            <a:endParaRPr lang="de-DE" b="1" dirty="0">
              <a:solidFill>
                <a:schemeClr val="tx1">
                  <a:lumMod val="75000"/>
                  <a:lumOff val="25000"/>
                </a:schemeClr>
              </a:solidFill>
            </a:endParaRPr>
          </a:p>
        </p:txBody>
      </p:sp>
      <p:sp>
        <p:nvSpPr>
          <p:cNvPr id="29698" name="Inhaltsplatzhalter 2"/>
          <p:cNvSpPr>
            <a:spLocks noGrp="1"/>
          </p:cNvSpPr>
          <p:nvPr>
            <p:ph idx="1"/>
          </p:nvPr>
        </p:nvSpPr>
        <p:spPr/>
        <p:txBody>
          <a:bodyPr/>
          <a:lstStyle/>
          <a:p>
            <a:pPr marL="0" indent="0">
              <a:buFont typeface="Calibri" pitchFamily="34" charset="0"/>
              <a:buNone/>
            </a:pPr>
            <a:r>
              <a:rPr lang="de-DE" smtClean="0"/>
              <a:t>Im Vordergrund steht die Suche nach weiteren, qualifizierten Lernpaten aus dem Kreis der KF, unseren Pfarreien in Schwabach und Rednitzhembach und aus der Stadt Schwabach, die unsere Zielsetzungen teilen.</a:t>
            </a:r>
          </a:p>
          <a:p>
            <a:pPr marL="0" indent="0">
              <a:buFont typeface="Calibri" pitchFamily="34" charset="0"/>
              <a:buNone/>
            </a:pPr>
            <a:r>
              <a:rPr lang="de-DE" smtClean="0"/>
              <a:t>In Zukunft soll die Öffentlichkeitsarbeit weiterhin aktiv forciert werden, um das gesellschaftliche Engagement der KF und der Partnerschaft darzustellen.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b="1" dirty="0" smtClean="0">
                <a:solidFill>
                  <a:schemeClr val="tx1">
                    <a:lumMod val="75000"/>
                    <a:lumOff val="25000"/>
                  </a:schemeClr>
                </a:solidFill>
              </a:rPr>
              <a:t>Statistik</a:t>
            </a:r>
            <a:endParaRPr lang="de-DE" b="1" dirty="0">
              <a:solidFill>
                <a:schemeClr val="tx1">
                  <a:lumMod val="75000"/>
                  <a:lumOff val="25000"/>
                </a:schemeClr>
              </a:solidFill>
            </a:endParaRPr>
          </a:p>
        </p:txBody>
      </p:sp>
      <p:pic>
        <p:nvPicPr>
          <p:cNvPr id="30722" name="Inhaltsplatzhalter 7"/>
          <p:cNvPicPr>
            <a:picLocks noGrp="1" noChangeAspect="1"/>
          </p:cNvPicPr>
          <p:nvPr>
            <p:ph idx="1"/>
          </p:nvPr>
        </p:nvPicPr>
        <p:blipFill>
          <a:blip r:embed="rId2"/>
          <a:srcRect/>
          <a:stretch>
            <a:fillRect/>
          </a:stretch>
        </p:blipFill>
        <p:spPr>
          <a:xfrm>
            <a:off x="1622425" y="1846263"/>
            <a:ext cx="9007475" cy="40227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Kurzbeschreibung </a:t>
            </a:r>
            <a:r>
              <a:rPr lang="de-DE" b="1" dirty="0" err="1" smtClean="0">
                <a:solidFill>
                  <a:schemeClr val="tx1">
                    <a:lumMod val="75000"/>
                    <a:lumOff val="25000"/>
                  </a:schemeClr>
                </a:solidFill>
              </a:rPr>
              <a:t>BerEB</a:t>
            </a:r>
            <a:endParaRPr lang="de-DE" b="1" dirty="0">
              <a:solidFill>
                <a:schemeClr val="tx1">
                  <a:lumMod val="75000"/>
                  <a:lumOff val="25000"/>
                </a:schemeClr>
              </a:solidFill>
            </a:endParaRPr>
          </a:p>
        </p:txBody>
      </p:sp>
      <p:sp>
        <p:nvSpPr>
          <p:cNvPr id="3" name="Inhaltsplatzhalter 2"/>
          <p:cNvSpPr>
            <a:spLocks noGrp="1"/>
          </p:cNvSpPr>
          <p:nvPr>
            <p:ph idx="1"/>
          </p:nvPr>
        </p:nvSpPr>
        <p:spPr/>
        <p:txBody>
          <a:bodyPr rtlCol="0">
            <a:normAutofit lnSpcReduction="10000"/>
          </a:bodyPr>
          <a:lstStyle/>
          <a:p>
            <a:pPr marL="0" indent="0" fontAlgn="auto">
              <a:buFont typeface="Calibri" pitchFamily="34" charset="0"/>
              <a:buNone/>
              <a:defRPr/>
            </a:pPr>
            <a:r>
              <a:rPr lang="de-DE" dirty="0" smtClean="0">
                <a:solidFill>
                  <a:schemeClr val="tx1">
                    <a:lumMod val="75000"/>
                    <a:lumOff val="25000"/>
                  </a:schemeClr>
                </a:solidFill>
              </a:rPr>
              <a:t>Unterstützung</a:t>
            </a:r>
          </a:p>
          <a:p>
            <a:pPr marL="91440" indent="-91440" fontAlgn="auto">
              <a:buFont typeface="Wingdings" panose="05000000000000000000" pitchFamily="2" charset="2"/>
              <a:buChar char="§"/>
              <a:defRPr/>
            </a:pPr>
            <a:r>
              <a:rPr lang="de-DE" dirty="0">
                <a:solidFill>
                  <a:schemeClr val="tx1">
                    <a:lumMod val="75000"/>
                    <a:lumOff val="25000"/>
                  </a:schemeClr>
                </a:solidFill>
              </a:rPr>
              <a:t>beim Erreichen eines Schulabschlusses</a:t>
            </a:r>
          </a:p>
          <a:p>
            <a:pPr marL="91440" indent="-91440" fontAlgn="auto">
              <a:buFont typeface="Wingdings" panose="05000000000000000000" pitchFamily="2" charset="2"/>
              <a:buChar char="§"/>
              <a:defRPr/>
            </a:pPr>
            <a:r>
              <a:rPr lang="de-DE" dirty="0">
                <a:solidFill>
                  <a:schemeClr val="tx1">
                    <a:lumMod val="75000"/>
                    <a:lumOff val="25000"/>
                  </a:schemeClr>
                </a:solidFill>
              </a:rPr>
              <a:t>bei persönlichen Problemen</a:t>
            </a:r>
          </a:p>
          <a:p>
            <a:pPr marL="91440" indent="-91440" fontAlgn="auto">
              <a:buFont typeface="Wingdings" panose="05000000000000000000" pitchFamily="2" charset="2"/>
              <a:buChar char="§"/>
              <a:defRPr/>
            </a:pPr>
            <a:r>
              <a:rPr lang="de-DE" dirty="0">
                <a:solidFill>
                  <a:schemeClr val="tx1">
                    <a:lumMod val="75000"/>
                    <a:lumOff val="25000"/>
                  </a:schemeClr>
                </a:solidFill>
              </a:rPr>
              <a:t>bei der Suche nach einem passenden Beruf</a:t>
            </a:r>
          </a:p>
          <a:p>
            <a:pPr marL="91440" indent="-91440" fontAlgn="auto">
              <a:buFont typeface="Wingdings" panose="05000000000000000000" pitchFamily="2" charset="2"/>
              <a:buChar char="§"/>
              <a:defRPr/>
            </a:pPr>
            <a:r>
              <a:rPr lang="de-DE" dirty="0">
                <a:solidFill>
                  <a:schemeClr val="tx1">
                    <a:lumMod val="75000"/>
                    <a:lumOff val="25000"/>
                  </a:schemeClr>
                </a:solidFill>
              </a:rPr>
              <a:t>bei der Ausbildungsstellensuche sowie beim Bewerbungsverfahren</a:t>
            </a:r>
          </a:p>
          <a:p>
            <a:pPr marL="91440" indent="-91440" fontAlgn="auto">
              <a:buFont typeface="Wingdings" panose="05000000000000000000" pitchFamily="2" charset="2"/>
              <a:buChar char="§"/>
              <a:defRPr/>
            </a:pPr>
            <a:r>
              <a:rPr lang="de-DE" dirty="0">
                <a:solidFill>
                  <a:schemeClr val="tx1">
                    <a:lumMod val="75000"/>
                    <a:lumOff val="25000"/>
                  </a:schemeClr>
                </a:solidFill>
              </a:rPr>
              <a:t>in den ersten Monaten der </a:t>
            </a:r>
            <a:r>
              <a:rPr lang="de-DE" dirty="0" smtClean="0">
                <a:solidFill>
                  <a:schemeClr val="tx1">
                    <a:lumMod val="75000"/>
                    <a:lumOff val="25000"/>
                  </a:schemeClr>
                </a:solidFill>
              </a:rPr>
              <a:t>Ausbildung</a:t>
            </a:r>
            <a:endParaRPr lang="de-DE" dirty="0">
              <a:solidFill>
                <a:schemeClr val="tx1">
                  <a:lumMod val="75000"/>
                  <a:lumOff val="25000"/>
                </a:schemeClr>
              </a:solidFill>
            </a:endParaRPr>
          </a:p>
          <a:p>
            <a:pPr marL="0" indent="0" fontAlgn="auto">
              <a:buFont typeface="Calibri" pitchFamily="34" charset="0"/>
              <a:buNone/>
              <a:defRPr/>
            </a:pPr>
            <a:r>
              <a:rPr lang="de-DE" dirty="0">
                <a:solidFill>
                  <a:schemeClr val="tx1">
                    <a:lumMod val="75000"/>
                    <a:lumOff val="25000"/>
                  </a:schemeClr>
                </a:solidFill>
              </a:rPr>
              <a:t>Um bestmögliche Ergebnisse erzielen zu können, </a:t>
            </a:r>
            <a:r>
              <a:rPr lang="de-DE" dirty="0" smtClean="0">
                <a:solidFill>
                  <a:schemeClr val="tx1">
                    <a:lumMod val="75000"/>
                    <a:lumOff val="25000"/>
                  </a:schemeClr>
                </a:solidFill>
              </a:rPr>
              <a:t>arbeiten wir </a:t>
            </a:r>
            <a:r>
              <a:rPr lang="de-DE" dirty="0">
                <a:solidFill>
                  <a:schemeClr val="tx1">
                    <a:lumMod val="75000"/>
                    <a:lumOff val="25000"/>
                  </a:schemeClr>
                </a:solidFill>
              </a:rPr>
              <a:t>eng mit </a:t>
            </a:r>
            <a:r>
              <a:rPr lang="de-DE" dirty="0" smtClean="0">
                <a:solidFill>
                  <a:schemeClr val="tx1">
                    <a:lumMod val="75000"/>
                    <a:lumOff val="25000"/>
                  </a:schemeClr>
                </a:solidFill>
              </a:rPr>
              <a:t>ausgewählten </a:t>
            </a:r>
            <a:r>
              <a:rPr lang="de-DE" dirty="0" err="1" smtClean="0">
                <a:solidFill>
                  <a:schemeClr val="tx1">
                    <a:lumMod val="75000"/>
                    <a:lumOff val="25000"/>
                  </a:schemeClr>
                </a:solidFill>
              </a:rPr>
              <a:t>Mittelschüler_innen</a:t>
            </a:r>
            <a:r>
              <a:rPr lang="de-DE" dirty="0" smtClean="0">
                <a:solidFill>
                  <a:schemeClr val="tx1">
                    <a:lumMod val="75000"/>
                    <a:lumOff val="25000"/>
                  </a:schemeClr>
                </a:solidFill>
              </a:rPr>
              <a:t> ab der 8. Klasse (bis zum 1. Ausbildungshalbjahr), </a:t>
            </a:r>
            <a:r>
              <a:rPr lang="de-DE" dirty="0">
                <a:solidFill>
                  <a:schemeClr val="tx1">
                    <a:lumMod val="75000"/>
                    <a:lumOff val="25000"/>
                  </a:schemeClr>
                </a:solidFill>
              </a:rPr>
              <a:t>der Klassenleitung, den </a:t>
            </a:r>
            <a:r>
              <a:rPr lang="de-DE" dirty="0" err="1">
                <a:solidFill>
                  <a:schemeClr val="tx1">
                    <a:lumMod val="75000"/>
                    <a:lumOff val="25000"/>
                  </a:schemeClr>
                </a:solidFill>
              </a:rPr>
              <a:t>Schulpädagog_innen</a:t>
            </a:r>
            <a:r>
              <a:rPr lang="de-DE" dirty="0">
                <a:solidFill>
                  <a:schemeClr val="tx1">
                    <a:lumMod val="75000"/>
                    <a:lumOff val="25000"/>
                  </a:schemeClr>
                </a:solidFill>
              </a:rPr>
              <a:t>, den Eltern und der Berufsberatung der Agentur für Arbeit zusammen. Dieses Angebot und die damit verbundenen spezifischen Förderangebote sind für die </a:t>
            </a:r>
            <a:r>
              <a:rPr lang="de-DE" dirty="0" err="1" smtClean="0">
                <a:solidFill>
                  <a:schemeClr val="tx1">
                    <a:lumMod val="75000"/>
                    <a:lumOff val="25000"/>
                  </a:schemeClr>
                </a:solidFill>
              </a:rPr>
              <a:t>Teilnehmer_innen</a:t>
            </a:r>
            <a:r>
              <a:rPr lang="de-DE" dirty="0" smtClean="0">
                <a:solidFill>
                  <a:schemeClr val="tx1">
                    <a:lumMod val="75000"/>
                    <a:lumOff val="25000"/>
                  </a:schemeClr>
                </a:solidFill>
              </a:rPr>
              <a:t> </a:t>
            </a:r>
            <a:r>
              <a:rPr lang="de-DE" dirty="0">
                <a:solidFill>
                  <a:schemeClr val="tx1">
                    <a:lumMod val="75000"/>
                    <a:lumOff val="25000"/>
                  </a:schemeClr>
                </a:solidFill>
              </a:rPr>
              <a:t>kostenfrei.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Partnerschaftsvertrag</a:t>
            </a:r>
            <a:endParaRPr lang="de-DE" b="1" dirty="0">
              <a:solidFill>
                <a:schemeClr val="tx1">
                  <a:lumMod val="75000"/>
                  <a:lumOff val="25000"/>
                </a:schemeClr>
              </a:solidFill>
            </a:endParaRPr>
          </a:p>
        </p:txBody>
      </p:sp>
      <p:sp>
        <p:nvSpPr>
          <p:cNvPr id="3" name="Inhaltsplatzhalter 2"/>
          <p:cNvSpPr>
            <a:spLocks noGrp="1"/>
          </p:cNvSpPr>
          <p:nvPr>
            <p:ph idx="1"/>
          </p:nvPr>
        </p:nvSpPr>
        <p:spPr/>
        <p:txBody>
          <a:bodyPr rtlCol="0">
            <a:normAutofit/>
          </a:bodyPr>
          <a:lstStyle/>
          <a:p>
            <a:pPr marL="0" indent="0" fontAlgn="auto">
              <a:buFont typeface="Calibri" pitchFamily="34" charset="0"/>
              <a:buNone/>
              <a:defRPr/>
            </a:pPr>
            <a:r>
              <a:rPr lang="de-DE" dirty="0" smtClean="0">
                <a:solidFill>
                  <a:schemeClr val="tx1">
                    <a:lumMod val="75000"/>
                    <a:lumOff val="25000"/>
                  </a:schemeClr>
                </a:solidFill>
              </a:rPr>
              <a:t>Die </a:t>
            </a:r>
            <a:r>
              <a:rPr lang="de-DE" dirty="0" err="1" smtClean="0">
                <a:solidFill>
                  <a:schemeClr val="tx1">
                    <a:lumMod val="75000"/>
                    <a:lumOff val="25000"/>
                  </a:schemeClr>
                </a:solidFill>
              </a:rPr>
              <a:t>Kolpingsfamilie</a:t>
            </a:r>
            <a:r>
              <a:rPr lang="de-DE" dirty="0" smtClean="0">
                <a:solidFill>
                  <a:schemeClr val="tx1">
                    <a:lumMod val="75000"/>
                    <a:lumOff val="25000"/>
                  </a:schemeClr>
                </a:solidFill>
              </a:rPr>
              <a:t> Schwabach hat am 13. März 2016 mit dem Kolping-Bildungswerk für den Bildungsstandort Schwabach einen Partnerschaftsvertrag geschlossen.</a:t>
            </a:r>
          </a:p>
          <a:p>
            <a:pPr marL="0" indent="0" fontAlgn="auto">
              <a:buFont typeface="Calibri" pitchFamily="34" charset="0"/>
              <a:buNone/>
              <a:defRPr/>
            </a:pPr>
            <a:r>
              <a:rPr lang="de-DE" dirty="0" smtClean="0">
                <a:solidFill>
                  <a:schemeClr val="tx1">
                    <a:lumMod val="75000"/>
                    <a:lumOff val="25000"/>
                  </a:schemeClr>
                </a:solidFill>
              </a:rPr>
              <a:t>In diesem Vertrag steht die qualifizierte Zusammenarbeit für die gemeinsame Förderung von Jugendlichen im Vordergrund. (Jugendliche aus dem Berufseinstiegsbegleitungsprogramm)</a:t>
            </a:r>
          </a:p>
          <a:p>
            <a:pPr marL="0" indent="0" fontAlgn="auto">
              <a:buFont typeface="Calibri" pitchFamily="34" charset="0"/>
              <a:buNone/>
              <a:defRPr/>
            </a:pPr>
            <a:r>
              <a:rPr lang="de-DE" dirty="0" smtClean="0">
                <a:solidFill>
                  <a:schemeClr val="tx1">
                    <a:lumMod val="75000"/>
                    <a:lumOff val="25000"/>
                  </a:schemeClr>
                </a:solidFill>
              </a:rPr>
              <a:t>Die </a:t>
            </a:r>
            <a:r>
              <a:rPr lang="de-DE" u="sng" dirty="0" smtClean="0">
                <a:solidFill>
                  <a:schemeClr val="tx1">
                    <a:lumMod val="75000"/>
                    <a:lumOff val="25000"/>
                  </a:schemeClr>
                </a:solidFill>
              </a:rPr>
              <a:t>Zielsetzung</a:t>
            </a:r>
            <a:r>
              <a:rPr lang="de-DE" dirty="0" smtClean="0">
                <a:solidFill>
                  <a:schemeClr val="tx1">
                    <a:lumMod val="75000"/>
                    <a:lumOff val="25000"/>
                  </a:schemeClr>
                </a:solidFill>
              </a:rPr>
              <a:t> entspricht dem Leitbild des Kolpingwerkes. Insbesondere folgende Schwerpunkt:</a:t>
            </a:r>
          </a:p>
          <a:p>
            <a:pPr marL="91440" indent="-91440" fontAlgn="auto">
              <a:buFontTx/>
              <a:buChar char="-"/>
              <a:defRPr/>
            </a:pPr>
            <a:r>
              <a:rPr lang="de-DE" dirty="0" smtClean="0">
                <a:solidFill>
                  <a:schemeClr val="tx1">
                    <a:lumMod val="75000"/>
                    <a:lumOff val="25000"/>
                  </a:schemeClr>
                </a:solidFill>
              </a:rPr>
              <a:t>Lernen und Bildung als Aufgabe</a:t>
            </a:r>
          </a:p>
          <a:p>
            <a:pPr marL="91440" indent="-91440" fontAlgn="auto">
              <a:buFontTx/>
              <a:buChar char="-"/>
              <a:defRPr/>
            </a:pPr>
            <a:r>
              <a:rPr lang="de-DE" dirty="0" smtClean="0">
                <a:solidFill>
                  <a:schemeClr val="tx1">
                    <a:lumMod val="75000"/>
                    <a:lumOff val="25000"/>
                  </a:schemeClr>
                </a:solidFill>
              </a:rPr>
              <a:t>Weggemeinschaft der Generationen</a:t>
            </a:r>
          </a:p>
          <a:p>
            <a:pPr marL="91440" indent="-91440" fontAlgn="auto">
              <a:buFontTx/>
              <a:buChar char="-"/>
              <a:defRPr/>
            </a:pPr>
            <a:r>
              <a:rPr lang="de-DE" dirty="0" smtClean="0">
                <a:solidFill>
                  <a:schemeClr val="tx1">
                    <a:lumMod val="75000"/>
                    <a:lumOff val="25000"/>
                  </a:schemeClr>
                </a:solidFill>
              </a:rPr>
              <a:t>Wir eröffnen Perspektiven für junge Menschen</a:t>
            </a:r>
          </a:p>
          <a:p>
            <a:pPr marL="91440" indent="-91440" fontAlgn="auto">
              <a:buFontTx/>
              <a:buChar char="-"/>
              <a:defRPr/>
            </a:pPr>
            <a:r>
              <a:rPr lang="de-DE" dirty="0" smtClean="0">
                <a:solidFill>
                  <a:schemeClr val="tx1">
                    <a:lumMod val="75000"/>
                    <a:lumOff val="25000"/>
                  </a:schemeClr>
                </a:solidFill>
              </a:rPr>
              <a:t>Andere Profilthemen werden tangiert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a:solidFill>
                  <a:schemeClr val="tx1">
                    <a:lumMod val="75000"/>
                    <a:lumOff val="25000"/>
                  </a:schemeClr>
                </a:solidFill>
              </a:rPr>
              <a:t>Auszüge unserer </a:t>
            </a:r>
            <a:r>
              <a:rPr lang="de-DE" b="1" dirty="0" smtClean="0">
                <a:solidFill>
                  <a:schemeClr val="tx1">
                    <a:lumMod val="75000"/>
                    <a:lumOff val="25000"/>
                  </a:schemeClr>
                </a:solidFill>
              </a:rPr>
              <a:t>Öffentlichkeitsarbeit</a:t>
            </a:r>
            <a:endParaRPr lang="de-DE" b="1" dirty="0">
              <a:solidFill>
                <a:schemeClr val="tx1">
                  <a:lumMod val="75000"/>
                  <a:lumOff val="25000"/>
                </a:schemeClr>
              </a:solidFill>
            </a:endParaRPr>
          </a:p>
        </p:txBody>
      </p:sp>
      <p:pic>
        <p:nvPicPr>
          <p:cNvPr id="32770" name="Inhaltsplatzhalter 3"/>
          <p:cNvPicPr>
            <a:picLocks noGrp="1" noChangeAspect="1"/>
          </p:cNvPicPr>
          <p:nvPr>
            <p:ph idx="1"/>
          </p:nvPr>
        </p:nvPicPr>
        <p:blipFill>
          <a:blip r:embed="rId2"/>
          <a:srcRect/>
          <a:stretch>
            <a:fillRect/>
          </a:stretch>
        </p:blipFill>
        <p:spPr>
          <a:xfrm>
            <a:off x="1096963" y="1736725"/>
            <a:ext cx="5211762" cy="3475038"/>
          </a:xfrm>
        </p:spPr>
      </p:pic>
      <p:sp>
        <p:nvSpPr>
          <p:cNvPr id="32771" name="Textfeld 4"/>
          <p:cNvSpPr txBox="1">
            <a:spLocks noChangeArrowheads="1"/>
          </p:cNvSpPr>
          <p:nvPr/>
        </p:nvSpPr>
        <p:spPr bwMode="auto">
          <a:xfrm>
            <a:off x="1096963" y="5208588"/>
            <a:ext cx="5211762" cy="1016000"/>
          </a:xfrm>
          <a:prstGeom prst="rect">
            <a:avLst/>
          </a:prstGeom>
          <a:noFill/>
          <a:ln w="9525">
            <a:noFill/>
            <a:miter lim="800000"/>
            <a:headEnd/>
            <a:tailEnd/>
          </a:ln>
        </p:spPr>
        <p:txBody>
          <a:bodyPr>
            <a:spAutoFit/>
          </a:bodyPr>
          <a:lstStyle/>
          <a:p>
            <a:r>
              <a:rPr lang="de-DE" sz="1200">
                <a:latin typeface="Calibri" pitchFamily="34" charset="0"/>
              </a:rPr>
              <a:t>Rita Böhm (1. Vors. des KBW DV Eichstätt), Theo Rau (AG-Mitglied), Kim Schuckardt &amp; Izabela Simon (KBW-Mitarbeiterinnen), Christian Rodenbücher &amp; Michael Landmann (Vorstandsmitglieder), Heinz Geitner (Lernpate, 1. Vors. KF Rednitzhembach), Christa Uhl (1. Vorsitzende der KF), Ewald Kommer (KBW-GF) und Hermann Eder (Lernpate, Vorstandsmitglied)</a:t>
            </a:r>
          </a:p>
        </p:txBody>
      </p:sp>
      <p:sp>
        <p:nvSpPr>
          <p:cNvPr id="32772" name="Textfeld 6"/>
          <p:cNvSpPr txBox="1">
            <a:spLocks noChangeArrowheads="1"/>
          </p:cNvSpPr>
          <p:nvPr/>
        </p:nvSpPr>
        <p:spPr bwMode="auto">
          <a:xfrm>
            <a:off x="6640513" y="2079625"/>
            <a:ext cx="4514850" cy="2862263"/>
          </a:xfrm>
          <a:prstGeom prst="rect">
            <a:avLst/>
          </a:prstGeom>
          <a:noFill/>
          <a:ln w="9525">
            <a:noFill/>
            <a:miter lim="800000"/>
            <a:headEnd/>
            <a:tailEnd/>
          </a:ln>
        </p:spPr>
        <p:txBody>
          <a:bodyPr>
            <a:spAutoFit/>
          </a:bodyPr>
          <a:lstStyle/>
          <a:p>
            <a:r>
              <a:rPr lang="de-DE" b="1">
                <a:latin typeface="Calibri" pitchFamily="34" charset="0"/>
              </a:rPr>
              <a:t>Lernpaten der Kolpingsfamilie Schwabach unterstützen Jugendliche </a:t>
            </a:r>
            <a:endParaRPr lang="de-DE">
              <a:latin typeface="Calibri" pitchFamily="34" charset="0"/>
            </a:endParaRPr>
          </a:p>
          <a:p>
            <a:endParaRPr lang="de-DE">
              <a:latin typeface="Calibri" pitchFamily="34" charset="0"/>
            </a:endParaRPr>
          </a:p>
          <a:p>
            <a:r>
              <a:rPr lang="de-DE">
                <a:latin typeface="Calibri" pitchFamily="34" charset="0"/>
              </a:rPr>
              <a:t>Bei der Jahreshauptversammlung der Kolpingsfamilie Schwabach unterzeichneten Vertreter des Kolping-Bildungswerkes und der Kolpingsfamilie Schwabach einen Partnerschaftsvertrag. Ziel der Partnerschaft: Jugendliche auf ihrem Weg ins Berufsleben zu unterstützen.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subTitle" idx="4294967295"/>
          </p:nvPr>
        </p:nvSpPr>
        <p:spPr>
          <a:xfrm>
            <a:off x="1036638" y="547688"/>
            <a:ext cx="10058400" cy="5761037"/>
          </a:xfrm>
        </p:spPr>
        <p:txBody>
          <a:bodyPr rtlCol="0">
            <a:normAutofit fontScale="85000" lnSpcReduction="20000"/>
          </a:bodyPr>
          <a:lstStyle/>
          <a:p>
            <a:pPr marL="91440" indent="-91440" fontAlgn="auto">
              <a:defRPr/>
            </a:pPr>
            <a:r>
              <a:rPr lang="de-DE" dirty="0">
                <a:solidFill>
                  <a:schemeClr val="tx1">
                    <a:lumMod val="75000"/>
                    <a:lumOff val="25000"/>
                  </a:schemeClr>
                </a:solidFill>
              </a:rPr>
              <a:t>Die Vorsitzende der </a:t>
            </a:r>
            <a:r>
              <a:rPr lang="de-DE" dirty="0" err="1">
                <a:solidFill>
                  <a:schemeClr val="tx1">
                    <a:lumMod val="75000"/>
                    <a:lumOff val="25000"/>
                  </a:schemeClr>
                </a:solidFill>
              </a:rPr>
              <a:t>Kolpingsfamilie</a:t>
            </a:r>
            <a:r>
              <a:rPr lang="de-DE" dirty="0">
                <a:solidFill>
                  <a:schemeClr val="tx1">
                    <a:lumMod val="75000"/>
                    <a:lumOff val="25000"/>
                  </a:schemeClr>
                </a:solidFill>
              </a:rPr>
              <a:t> Schwabach, Christa Uhl, begrüßte alle Mitglieder und Gäste der Veranstaltung, darunter den stellvertretenden Diözesanvorsitzenden Bernhard </a:t>
            </a:r>
            <a:r>
              <a:rPr lang="de-DE" dirty="0" err="1">
                <a:solidFill>
                  <a:schemeClr val="tx1">
                    <a:lumMod val="75000"/>
                    <a:lumOff val="25000"/>
                  </a:schemeClr>
                </a:solidFill>
              </a:rPr>
              <a:t>Bräunlein</a:t>
            </a:r>
            <a:r>
              <a:rPr lang="de-DE" dirty="0">
                <a:solidFill>
                  <a:schemeClr val="tx1">
                    <a:lumMod val="75000"/>
                    <a:lumOff val="25000"/>
                  </a:schemeClr>
                </a:solidFill>
              </a:rPr>
              <a:t>. Der langjährige Vorsitzende des Kolping-Erwachsenen-Bildungswerkes, Theo Rau, informierte die Mitglieder der Schwabacher </a:t>
            </a:r>
            <a:r>
              <a:rPr lang="de-DE" dirty="0" err="1">
                <a:solidFill>
                  <a:schemeClr val="tx1">
                    <a:lumMod val="75000"/>
                    <a:lumOff val="25000"/>
                  </a:schemeClr>
                </a:solidFill>
              </a:rPr>
              <a:t>Kolpingsfamilie</a:t>
            </a:r>
            <a:r>
              <a:rPr lang="de-DE" dirty="0">
                <a:solidFill>
                  <a:schemeClr val="tx1">
                    <a:lumMod val="75000"/>
                    <a:lumOff val="25000"/>
                  </a:schemeClr>
                </a:solidFill>
              </a:rPr>
              <a:t> über die Partnerschaft mit dem Kolping-Bildungswerk. Die Lernpaten der </a:t>
            </a:r>
            <a:r>
              <a:rPr lang="de-DE" dirty="0" err="1">
                <a:solidFill>
                  <a:schemeClr val="tx1">
                    <a:lumMod val="75000"/>
                    <a:lumOff val="25000"/>
                  </a:schemeClr>
                </a:solidFill>
              </a:rPr>
              <a:t>Kolpingsfamilie</a:t>
            </a:r>
            <a:r>
              <a:rPr lang="de-DE" dirty="0">
                <a:solidFill>
                  <a:schemeClr val="tx1">
                    <a:lumMod val="75000"/>
                    <a:lumOff val="25000"/>
                  </a:schemeClr>
                </a:solidFill>
              </a:rPr>
              <a:t> unterstützen dabei die hauptberuflichen Mitarbeiterinnen des Kolping-Bildungswerkes in der Berufseinstiegsbegleitung. An der JOHANNES-KERN-MITTELSCHULE und der KARL-DEHM-MITTELSCHULE in Schwabach sowie an der Mittelschule in Rednitzhembach tragen die Berufseinstiegsbegleiterinnen von Kolping dazu bei, die Chancen auf einen erfolgreichen Schulabschluss zu erhöhen und die Möglichkeiten für einen gelungenen Übergang in eine Berufsausbildung  deutlich zu verbessern. </a:t>
            </a:r>
          </a:p>
          <a:p>
            <a:pPr marL="91440" indent="-91440" fontAlgn="auto">
              <a:defRPr/>
            </a:pPr>
            <a:r>
              <a:rPr lang="de-DE" dirty="0">
                <a:solidFill>
                  <a:schemeClr val="tx1">
                    <a:lumMod val="75000"/>
                    <a:lumOff val="25000"/>
                  </a:schemeClr>
                </a:solidFill>
              </a:rPr>
              <a:t>Die Unterstützung durch die Lernpaten erfolgt in vielfältiger Weise: Betreuung bei der Erstellung der Hausaufgaben und beim Lernen, besonders in den Fächern Deutsch und Mathematik; Mitwirkung bei der Praktikumssuche; Einladung und Mitwirkung bei der Gestaltung des sozialen Umfeldes der betreuten Jugendlichen und ggf. ihren Angehörigen.</a:t>
            </a:r>
          </a:p>
          <a:p>
            <a:pPr marL="91440" indent="-91440" fontAlgn="auto">
              <a:defRPr/>
            </a:pPr>
            <a:r>
              <a:rPr lang="de-DE" dirty="0">
                <a:solidFill>
                  <a:schemeClr val="tx1">
                    <a:lumMod val="75000"/>
                    <a:lumOff val="25000"/>
                  </a:schemeClr>
                </a:solidFill>
              </a:rPr>
              <a:t>Rita Böhm, Vorsitzende des Kolping-Bildungswerkes bedankte sich bei den ehrenamtlichen Lernpaten und der </a:t>
            </a:r>
            <a:r>
              <a:rPr lang="de-DE" dirty="0" err="1">
                <a:solidFill>
                  <a:schemeClr val="tx1">
                    <a:lumMod val="75000"/>
                    <a:lumOff val="25000"/>
                  </a:schemeClr>
                </a:solidFill>
              </a:rPr>
              <a:t>Kolpingsfamilie</a:t>
            </a:r>
            <a:r>
              <a:rPr lang="de-DE" dirty="0">
                <a:solidFill>
                  <a:schemeClr val="tx1">
                    <a:lumMod val="75000"/>
                    <a:lumOff val="25000"/>
                  </a:schemeClr>
                </a:solidFill>
              </a:rPr>
              <a:t> für die Unterstützung und diese besondere Form der Kolping-Jugendarbeit. Böhm bezog in den Dank auch die </a:t>
            </a:r>
            <a:r>
              <a:rPr lang="de-DE" dirty="0" err="1">
                <a:solidFill>
                  <a:schemeClr val="tx1">
                    <a:lumMod val="75000"/>
                    <a:lumOff val="25000"/>
                  </a:schemeClr>
                </a:solidFill>
              </a:rPr>
              <a:t>Kolpingsfamilie</a:t>
            </a:r>
            <a:r>
              <a:rPr lang="de-DE" dirty="0">
                <a:solidFill>
                  <a:schemeClr val="tx1">
                    <a:lumMod val="75000"/>
                    <a:lumOff val="25000"/>
                  </a:schemeClr>
                </a:solidFill>
              </a:rPr>
              <a:t> Rednitzhembach ein, deren Vorsitzender Heinz Geitner selbst aktiv in der Partnerschaft mitwirkt. Alle Lernpaten bekamen als Zeichen des Dankes einen hochwertigen Kugelschreiber mit der Gravur „Kolping-Lernpate“ von der Vorsitzenden Rita Böhm überreicht. </a:t>
            </a:r>
          </a:p>
          <a:p>
            <a:pPr marL="91440" indent="-91440" fontAlgn="auto">
              <a:defRPr/>
            </a:pPr>
            <a:r>
              <a:rPr lang="de-DE" dirty="0">
                <a:solidFill>
                  <a:schemeClr val="tx1">
                    <a:lumMod val="75000"/>
                    <a:lumOff val="25000"/>
                  </a:schemeClr>
                </a:solidFill>
              </a:rPr>
              <a:t>Die Mitarbeiterinnen des Kolping-Bildungswerkes, Izabela Simon und Kim Schuckardt, berichteten aus ihrer täglichen Arbeit mit den Jugendlichen und drückten die Freude über die gute Zusammenarbeit mit den ehrenamtlichen Lernpaten aus.</a:t>
            </a:r>
          </a:p>
          <a:p>
            <a:pPr marL="91440" indent="-91440" fontAlgn="auto">
              <a:defRPr/>
            </a:pPr>
            <a:r>
              <a:rPr lang="de-DE" dirty="0">
                <a:solidFill>
                  <a:schemeClr val="tx1">
                    <a:lumMod val="75000"/>
                    <a:lumOff val="25000"/>
                  </a:schemeClr>
                </a:solidFill>
              </a:rPr>
              <a:t>Nach der Unterzeichnung stellte Initiator Theo Rau noch einmal den Nutzen der Partnerschaft für die Jugendlichen in den Vordergrund: Erlernen und Erleben von Lebensorientierung und Lebensgestaltung, Entwicklung eines werteorientierten Menschenbildes, Toleranz und Entwicklung von zukunftsfähigen Lebenszielen</a:t>
            </a:r>
            <a:r>
              <a:rPr lang="de-DE" dirty="0" smtClean="0">
                <a:solidFill>
                  <a:schemeClr val="tx1">
                    <a:lumMod val="75000"/>
                    <a:lumOff val="25000"/>
                  </a:schemeClr>
                </a:solidFill>
              </a:rPr>
              <a:t>.</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nhaltsplatzhalter 3"/>
          <p:cNvPicPr>
            <a:picLocks noGrp="1" noChangeAspect="1"/>
          </p:cNvPicPr>
          <p:nvPr>
            <p:ph idx="4294967295"/>
          </p:nvPr>
        </p:nvPicPr>
        <p:blipFill>
          <a:blip r:embed="rId2"/>
          <a:srcRect/>
          <a:stretch>
            <a:fillRect/>
          </a:stretch>
        </p:blipFill>
        <p:spPr>
          <a:xfrm>
            <a:off x="528638" y="1736725"/>
            <a:ext cx="4648200" cy="3486150"/>
          </a:xfrm>
        </p:spPr>
      </p:pic>
      <p:sp>
        <p:nvSpPr>
          <p:cNvPr id="2" name="Titel 1"/>
          <p:cNvSpPr>
            <a:spLocks noGrp="1"/>
          </p:cNvSpPr>
          <p:nvPr>
            <p:ph type="ctrTitle" idx="4294967295"/>
          </p:nvPr>
        </p:nvSpPr>
        <p:spPr>
          <a:xfrm>
            <a:off x="946150" y="582613"/>
            <a:ext cx="8021638" cy="977900"/>
          </a:xfrm>
        </p:spPr>
        <p:txBody>
          <a:bodyPr anchor="ctr"/>
          <a:lstStyle/>
          <a:p>
            <a:pPr fontAlgn="auto">
              <a:spcAft>
                <a:spcPts val="0"/>
              </a:spcAft>
              <a:defRPr/>
            </a:pPr>
            <a:r>
              <a:rPr lang="de-DE" b="1" dirty="0" smtClean="0">
                <a:solidFill>
                  <a:schemeClr val="tx1">
                    <a:lumMod val="75000"/>
                    <a:lumOff val="25000"/>
                  </a:schemeClr>
                </a:solidFill>
              </a:rPr>
              <a:t>Lernpaten bei der Arbeit</a:t>
            </a:r>
            <a:endParaRPr lang="de-DE" b="1" dirty="0">
              <a:solidFill>
                <a:schemeClr val="tx1">
                  <a:lumMod val="75000"/>
                  <a:lumOff val="25000"/>
                </a:schemeClr>
              </a:solidFill>
            </a:endParaRPr>
          </a:p>
        </p:txBody>
      </p:sp>
      <p:pic>
        <p:nvPicPr>
          <p:cNvPr id="34819" name="Grafik 4"/>
          <p:cNvPicPr>
            <a:picLocks noChangeAspect="1"/>
          </p:cNvPicPr>
          <p:nvPr/>
        </p:nvPicPr>
        <p:blipFill>
          <a:blip r:embed="rId3"/>
          <a:srcRect/>
          <a:stretch>
            <a:fillRect/>
          </a:stretch>
        </p:blipFill>
        <p:spPr bwMode="auto">
          <a:xfrm>
            <a:off x="5622925" y="1736725"/>
            <a:ext cx="6207125"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39813" y="287338"/>
            <a:ext cx="10058400" cy="1449387"/>
          </a:xfrm>
        </p:spPr>
        <p:txBody>
          <a:bodyPr anchor="ctr"/>
          <a:lstStyle/>
          <a:p>
            <a:pPr fontAlgn="auto">
              <a:spcAft>
                <a:spcPts val="0"/>
              </a:spcAft>
              <a:defRPr/>
            </a:pPr>
            <a:r>
              <a:rPr lang="de-DE" b="1" dirty="0" smtClean="0">
                <a:solidFill>
                  <a:schemeClr val="tx1">
                    <a:lumMod val="75000"/>
                    <a:lumOff val="25000"/>
                  </a:schemeClr>
                </a:solidFill>
              </a:rPr>
              <a:t>Sommerfest</a:t>
            </a:r>
            <a:endParaRPr lang="de-DE" b="1" dirty="0">
              <a:solidFill>
                <a:schemeClr val="tx1">
                  <a:lumMod val="75000"/>
                  <a:lumOff val="25000"/>
                </a:schemeClr>
              </a:solidFill>
            </a:endParaRPr>
          </a:p>
        </p:txBody>
      </p:sp>
      <p:pic>
        <p:nvPicPr>
          <p:cNvPr id="35842" name="Inhaltsplatzhalter 5"/>
          <p:cNvPicPr>
            <a:picLocks noGrp="1" noChangeAspect="1"/>
          </p:cNvPicPr>
          <p:nvPr>
            <p:ph idx="4294967295"/>
          </p:nvPr>
        </p:nvPicPr>
        <p:blipFill>
          <a:blip r:embed="rId2"/>
          <a:srcRect/>
          <a:stretch>
            <a:fillRect/>
          </a:stretch>
        </p:blipFill>
        <p:spPr>
          <a:xfrm>
            <a:off x="573088" y="1349375"/>
            <a:ext cx="3359150" cy="2519363"/>
          </a:xfrm>
        </p:spPr>
      </p:pic>
      <p:pic>
        <p:nvPicPr>
          <p:cNvPr id="35843" name="Grafik 6"/>
          <p:cNvPicPr>
            <a:picLocks noChangeAspect="1"/>
          </p:cNvPicPr>
          <p:nvPr/>
        </p:nvPicPr>
        <p:blipFill>
          <a:blip r:embed="rId3"/>
          <a:srcRect/>
          <a:stretch>
            <a:fillRect/>
          </a:stretch>
        </p:blipFill>
        <p:spPr bwMode="auto">
          <a:xfrm>
            <a:off x="8207375" y="1349375"/>
            <a:ext cx="3359150" cy="2519363"/>
          </a:xfrm>
          <a:prstGeom prst="rect">
            <a:avLst/>
          </a:prstGeom>
          <a:noFill/>
          <a:ln w="9525">
            <a:noFill/>
            <a:miter lim="800000"/>
            <a:headEnd/>
            <a:tailEnd/>
          </a:ln>
        </p:spPr>
      </p:pic>
      <p:pic>
        <p:nvPicPr>
          <p:cNvPr id="35844" name="Grafik 7"/>
          <p:cNvPicPr>
            <a:picLocks noChangeAspect="1"/>
          </p:cNvPicPr>
          <p:nvPr/>
        </p:nvPicPr>
        <p:blipFill>
          <a:blip r:embed="rId4"/>
          <a:srcRect/>
          <a:stretch>
            <a:fillRect/>
          </a:stretch>
        </p:blipFill>
        <p:spPr bwMode="auto">
          <a:xfrm>
            <a:off x="4389438" y="4046538"/>
            <a:ext cx="3359150" cy="2519362"/>
          </a:xfrm>
          <a:prstGeom prst="rect">
            <a:avLst/>
          </a:prstGeom>
          <a:noFill/>
          <a:ln w="9525">
            <a:noFill/>
            <a:miter lim="800000"/>
            <a:headEnd/>
            <a:tailEnd/>
          </a:ln>
        </p:spPr>
      </p:pic>
      <p:pic>
        <p:nvPicPr>
          <p:cNvPr id="35845" name="Grafik 8"/>
          <p:cNvPicPr>
            <a:picLocks noChangeAspect="1"/>
          </p:cNvPicPr>
          <p:nvPr/>
        </p:nvPicPr>
        <p:blipFill>
          <a:blip r:embed="rId5"/>
          <a:srcRect/>
          <a:stretch>
            <a:fillRect/>
          </a:stretch>
        </p:blipFill>
        <p:spPr bwMode="auto">
          <a:xfrm>
            <a:off x="8207375" y="4046538"/>
            <a:ext cx="3359150" cy="2519362"/>
          </a:xfrm>
          <a:prstGeom prst="rect">
            <a:avLst/>
          </a:prstGeom>
          <a:noFill/>
          <a:ln w="9525">
            <a:noFill/>
            <a:miter lim="800000"/>
            <a:headEnd/>
            <a:tailEnd/>
          </a:ln>
        </p:spPr>
      </p:pic>
      <p:pic>
        <p:nvPicPr>
          <p:cNvPr id="35846" name="Grafik 9"/>
          <p:cNvPicPr>
            <a:picLocks noChangeAspect="1"/>
          </p:cNvPicPr>
          <p:nvPr/>
        </p:nvPicPr>
        <p:blipFill>
          <a:blip r:embed="rId6"/>
          <a:srcRect/>
          <a:stretch>
            <a:fillRect/>
          </a:stretch>
        </p:blipFill>
        <p:spPr bwMode="auto">
          <a:xfrm>
            <a:off x="4389438" y="1349375"/>
            <a:ext cx="3359150" cy="2519363"/>
          </a:xfrm>
          <a:prstGeom prst="rect">
            <a:avLst/>
          </a:prstGeom>
          <a:noFill/>
          <a:ln w="9525">
            <a:noFill/>
            <a:miter lim="800000"/>
            <a:headEnd/>
            <a:tailEnd/>
          </a:ln>
        </p:spPr>
      </p:pic>
      <p:pic>
        <p:nvPicPr>
          <p:cNvPr id="35847" name="Grafik 10"/>
          <p:cNvPicPr>
            <a:picLocks noChangeAspect="1"/>
          </p:cNvPicPr>
          <p:nvPr/>
        </p:nvPicPr>
        <p:blipFill>
          <a:blip r:embed="rId7"/>
          <a:srcRect/>
          <a:stretch>
            <a:fillRect/>
          </a:stretch>
        </p:blipFill>
        <p:spPr bwMode="auto">
          <a:xfrm>
            <a:off x="549275" y="4046538"/>
            <a:ext cx="3359150"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nhaltsplatzhalter 2"/>
          <p:cNvPicPr>
            <a:picLocks noGrp="1" noChangeAspect="1"/>
          </p:cNvPicPr>
          <p:nvPr>
            <p:ph idx="1"/>
          </p:nvPr>
        </p:nvPicPr>
        <p:blipFill>
          <a:blip r:embed="rId2"/>
          <a:srcRect/>
          <a:stretch>
            <a:fillRect/>
          </a:stretch>
        </p:blipFill>
        <p:spPr>
          <a:xfrm>
            <a:off x="346075" y="1497013"/>
            <a:ext cx="11607800" cy="3805237"/>
          </a:xfrm>
        </p:spPr>
      </p:pic>
      <p:sp>
        <p:nvSpPr>
          <p:cNvPr id="6" name="Titel 5"/>
          <p:cNvSpPr>
            <a:spLocks noGrp="1"/>
          </p:cNvSpPr>
          <p:nvPr>
            <p:ph type="title"/>
          </p:nvPr>
        </p:nvSpPr>
        <p:spPr/>
        <p:txBody>
          <a:bodyPr/>
          <a:lstStyle/>
          <a:p>
            <a:pPr fontAlgn="auto">
              <a:spcAft>
                <a:spcPts val="0"/>
              </a:spcAft>
              <a:defRPr/>
            </a:pP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38238" y="55563"/>
            <a:ext cx="10058400" cy="1449387"/>
          </a:xfrm>
        </p:spPr>
        <p:txBody>
          <a:bodyPr anchor="ctr"/>
          <a:lstStyle/>
          <a:p>
            <a:pPr fontAlgn="auto">
              <a:spcAft>
                <a:spcPts val="0"/>
              </a:spcAft>
              <a:defRPr/>
            </a:pPr>
            <a:r>
              <a:rPr lang="de-DE" b="1" dirty="0" smtClean="0">
                <a:solidFill>
                  <a:schemeClr val="tx1">
                    <a:lumMod val="75000"/>
                    <a:lumOff val="25000"/>
                  </a:schemeClr>
                </a:solidFill>
              </a:rPr>
              <a:t>Einweihungsfeier</a:t>
            </a:r>
            <a:endParaRPr lang="de-DE" b="1" dirty="0">
              <a:solidFill>
                <a:schemeClr val="tx1">
                  <a:lumMod val="75000"/>
                  <a:lumOff val="25000"/>
                </a:schemeClr>
              </a:solidFill>
            </a:endParaRPr>
          </a:p>
        </p:txBody>
      </p:sp>
      <p:pic>
        <p:nvPicPr>
          <p:cNvPr id="37890" name="Inhaltsplatzhalter 6"/>
          <p:cNvPicPr>
            <a:picLocks noGrp="1" noChangeAspect="1"/>
          </p:cNvPicPr>
          <p:nvPr>
            <p:ph idx="4294967295"/>
          </p:nvPr>
        </p:nvPicPr>
        <p:blipFill>
          <a:blip r:embed="rId2"/>
          <a:srcRect/>
          <a:stretch>
            <a:fillRect/>
          </a:stretch>
        </p:blipFill>
        <p:spPr>
          <a:xfrm>
            <a:off x="2133600" y="1290638"/>
            <a:ext cx="3359150" cy="2519362"/>
          </a:xfrm>
        </p:spPr>
      </p:pic>
      <p:pic>
        <p:nvPicPr>
          <p:cNvPr id="37891" name="Grafik 7"/>
          <p:cNvPicPr>
            <a:picLocks noChangeAspect="1"/>
          </p:cNvPicPr>
          <p:nvPr/>
        </p:nvPicPr>
        <p:blipFill>
          <a:blip r:embed="rId3"/>
          <a:srcRect/>
          <a:stretch>
            <a:fillRect/>
          </a:stretch>
        </p:blipFill>
        <p:spPr bwMode="auto">
          <a:xfrm>
            <a:off x="2095500" y="4000500"/>
            <a:ext cx="3359150" cy="2519363"/>
          </a:xfrm>
          <a:prstGeom prst="rect">
            <a:avLst/>
          </a:prstGeom>
          <a:noFill/>
          <a:ln w="9525">
            <a:noFill/>
            <a:miter lim="800000"/>
            <a:headEnd/>
            <a:tailEnd/>
          </a:ln>
        </p:spPr>
      </p:pic>
      <p:pic>
        <p:nvPicPr>
          <p:cNvPr id="37892" name="Grafik 8"/>
          <p:cNvPicPr>
            <a:picLocks noChangeAspect="1"/>
          </p:cNvPicPr>
          <p:nvPr/>
        </p:nvPicPr>
        <p:blipFill>
          <a:blip r:embed="rId4"/>
          <a:srcRect/>
          <a:stretch>
            <a:fillRect/>
          </a:stretch>
        </p:blipFill>
        <p:spPr bwMode="auto">
          <a:xfrm>
            <a:off x="5759450" y="1163638"/>
            <a:ext cx="3360738" cy="2519362"/>
          </a:xfrm>
          <a:prstGeom prst="rect">
            <a:avLst/>
          </a:prstGeom>
          <a:noFill/>
          <a:ln w="9525">
            <a:noFill/>
            <a:miter lim="800000"/>
            <a:headEnd/>
            <a:tailEnd/>
          </a:ln>
        </p:spPr>
      </p:pic>
      <p:pic>
        <p:nvPicPr>
          <p:cNvPr id="37893" name="Grafik 9"/>
          <p:cNvPicPr>
            <a:picLocks noChangeAspect="1"/>
          </p:cNvPicPr>
          <p:nvPr/>
        </p:nvPicPr>
        <p:blipFill>
          <a:blip r:embed="rId5"/>
          <a:srcRect/>
          <a:stretch>
            <a:fillRect/>
          </a:stretch>
        </p:blipFill>
        <p:spPr bwMode="auto">
          <a:xfrm>
            <a:off x="5759450" y="3810000"/>
            <a:ext cx="3360738"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nhaltsplatzhalter 3"/>
          <p:cNvPicPr>
            <a:picLocks noGrp="1" noChangeAspect="1"/>
          </p:cNvPicPr>
          <p:nvPr>
            <p:ph idx="4294967295"/>
          </p:nvPr>
        </p:nvPicPr>
        <p:blipFill>
          <a:blip r:embed="rId2"/>
          <a:srcRect/>
          <a:stretch>
            <a:fillRect/>
          </a:stretch>
        </p:blipFill>
        <p:spPr>
          <a:xfrm>
            <a:off x="1781175" y="495300"/>
            <a:ext cx="8326438" cy="60007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endParaRPr lang="de-DE">
              <a:solidFill>
                <a:schemeClr val="tx1">
                  <a:lumMod val="75000"/>
                  <a:lumOff val="25000"/>
                </a:schemeClr>
              </a:solidFill>
            </a:endParaRPr>
          </a:p>
        </p:txBody>
      </p:sp>
      <p:pic>
        <p:nvPicPr>
          <p:cNvPr id="39938" name="Inhaltsplatzhalter 3"/>
          <p:cNvPicPr>
            <a:picLocks noGrp="1" noChangeAspect="1"/>
          </p:cNvPicPr>
          <p:nvPr>
            <p:ph idx="1"/>
          </p:nvPr>
        </p:nvPicPr>
        <p:blipFill>
          <a:blip r:embed="rId2"/>
          <a:srcRect/>
          <a:stretch>
            <a:fillRect/>
          </a:stretch>
        </p:blipFill>
        <p:spPr>
          <a:xfrm>
            <a:off x="1196975" y="103188"/>
            <a:ext cx="9858375" cy="65738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Fazit</a:t>
            </a:r>
            <a:endParaRPr lang="de-DE" b="1" dirty="0">
              <a:solidFill>
                <a:schemeClr val="tx1">
                  <a:lumMod val="75000"/>
                  <a:lumOff val="25000"/>
                </a:schemeClr>
              </a:solidFill>
            </a:endParaRPr>
          </a:p>
        </p:txBody>
      </p:sp>
      <p:sp>
        <p:nvSpPr>
          <p:cNvPr id="3" name="Inhaltsplatzhalter 2"/>
          <p:cNvSpPr>
            <a:spLocks noGrp="1"/>
          </p:cNvSpPr>
          <p:nvPr>
            <p:ph idx="1"/>
          </p:nvPr>
        </p:nvSpPr>
        <p:spPr/>
        <p:txBody>
          <a:bodyPr rtlCol="0">
            <a:normAutofit fontScale="92500" lnSpcReduction="20000"/>
          </a:bodyPr>
          <a:lstStyle/>
          <a:p>
            <a:pPr marL="0" indent="0" fontAlgn="auto">
              <a:buFont typeface="Calibri" pitchFamily="34" charset="0"/>
              <a:buNone/>
              <a:defRPr/>
            </a:pPr>
            <a:r>
              <a:rPr lang="de-DE" dirty="0" smtClean="0">
                <a:solidFill>
                  <a:schemeClr val="tx1">
                    <a:lumMod val="75000"/>
                    <a:lumOff val="25000"/>
                  </a:schemeClr>
                </a:solidFill>
              </a:rPr>
              <a:t>Wir bewerben uns mit diesem Dokument um den Kolping-Förderpreis 2017 und bitten die Jury um eine Prüfung unserer Dokumentation.</a:t>
            </a:r>
          </a:p>
          <a:p>
            <a:pPr marL="0" indent="0" fontAlgn="auto">
              <a:buFont typeface="Calibri" pitchFamily="34" charset="0"/>
              <a:buNone/>
              <a:defRPr/>
            </a:pPr>
            <a:r>
              <a:rPr lang="de-DE" dirty="0" smtClean="0">
                <a:solidFill>
                  <a:schemeClr val="tx1">
                    <a:lumMod val="75000"/>
                    <a:lumOff val="25000"/>
                  </a:schemeClr>
                </a:solidFill>
              </a:rPr>
              <a:t>Im Rahmen der Hauptversammlung am Samstag, den 18.03.2017, der Kolpingfamilie Schwabach wurde der Rückblick, bzw. die Bewerbung, allen Mitgliedern vorgestellt. Die Inhalte des ersten Arbeitsjahres wurden mit Begeisterung entgegengenommen, die Absicht der Bewerbung wird von allen Mitgliedern unterstützt.</a:t>
            </a:r>
          </a:p>
          <a:p>
            <a:pPr marL="0" indent="0" fontAlgn="auto">
              <a:buFont typeface="Calibri" pitchFamily="34" charset="0"/>
              <a:buNone/>
              <a:defRPr/>
            </a:pPr>
            <a:r>
              <a:rPr lang="de-DE" dirty="0" smtClean="0">
                <a:solidFill>
                  <a:schemeClr val="tx1">
                    <a:lumMod val="75000"/>
                    <a:lumOff val="25000"/>
                  </a:schemeClr>
                </a:solidFill>
              </a:rPr>
              <a:t>Für Rückfragen stehen wir Ihnen gerne zur Verfügung:</a:t>
            </a:r>
          </a:p>
          <a:p>
            <a:pPr marL="0" indent="0" fontAlgn="auto">
              <a:buFont typeface="Calibri" pitchFamily="34" charset="0"/>
              <a:buNone/>
              <a:defRPr/>
            </a:pPr>
            <a:r>
              <a:rPr lang="de-DE" dirty="0" smtClean="0">
                <a:solidFill>
                  <a:schemeClr val="tx1">
                    <a:lumMod val="75000"/>
                    <a:lumOff val="25000"/>
                  </a:schemeClr>
                </a:solidFill>
              </a:rPr>
              <a:t>Ansprechpartner ist Theo Rau unter 09122 12162 und theo.rau@t-online.de.</a:t>
            </a:r>
          </a:p>
          <a:p>
            <a:pPr marL="0" indent="0" fontAlgn="auto">
              <a:buFont typeface="Calibri" pitchFamily="34" charset="0"/>
              <a:buNone/>
              <a:defRPr/>
            </a:pPr>
            <a:r>
              <a:rPr lang="de-DE" dirty="0" smtClean="0">
                <a:solidFill>
                  <a:schemeClr val="tx1">
                    <a:lumMod val="75000"/>
                    <a:lumOff val="25000"/>
                  </a:schemeClr>
                </a:solidFill>
              </a:rPr>
              <a:t>Treu Kolping.</a:t>
            </a:r>
          </a:p>
          <a:p>
            <a:pPr marL="0" indent="0" fontAlgn="auto">
              <a:buFont typeface="Calibri" pitchFamily="34" charset="0"/>
              <a:buNone/>
              <a:defRPr/>
            </a:pPr>
            <a:endParaRPr lang="de-DE" dirty="0">
              <a:solidFill>
                <a:schemeClr val="tx1">
                  <a:lumMod val="75000"/>
                  <a:lumOff val="25000"/>
                </a:schemeClr>
              </a:solidFill>
            </a:endParaRPr>
          </a:p>
          <a:p>
            <a:pPr marL="0" indent="0" fontAlgn="auto">
              <a:buFont typeface="Calibri" pitchFamily="34" charset="0"/>
              <a:buNone/>
              <a:defRPr/>
            </a:pPr>
            <a:r>
              <a:rPr lang="de-DE" dirty="0" smtClean="0">
                <a:solidFill>
                  <a:schemeClr val="tx1">
                    <a:lumMod val="75000"/>
                    <a:lumOff val="25000"/>
                  </a:schemeClr>
                </a:solidFill>
              </a:rPr>
              <a:t>Christa Uhl, 1. Vorsitzende Kolpingfamilie Schwabach</a:t>
            </a:r>
          </a:p>
          <a:p>
            <a:pPr marL="0" indent="0" fontAlgn="auto">
              <a:buFont typeface="Calibri" pitchFamily="34" charset="0"/>
              <a:buNone/>
              <a:defRPr/>
            </a:pPr>
            <a:r>
              <a:rPr lang="de-DE" dirty="0" smtClean="0">
                <a:solidFill>
                  <a:schemeClr val="tx1">
                    <a:lumMod val="75000"/>
                    <a:lumOff val="25000"/>
                  </a:schemeClr>
                </a:solidFill>
              </a:rPr>
              <a:t>Rau Theodor, für die Arbeitsgruppe Partnerschaft</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a:solidFill>
                  <a:schemeClr val="tx1">
                    <a:lumMod val="75000"/>
                    <a:lumOff val="25000"/>
                  </a:schemeClr>
                </a:solidFill>
              </a:rPr>
              <a:t>Partnerschaftsvertrag</a:t>
            </a:r>
          </a:p>
        </p:txBody>
      </p:sp>
      <p:sp>
        <p:nvSpPr>
          <p:cNvPr id="3" name="Inhaltsplatzhalter 2"/>
          <p:cNvSpPr>
            <a:spLocks noGrp="1"/>
          </p:cNvSpPr>
          <p:nvPr>
            <p:ph idx="1"/>
          </p:nvPr>
        </p:nvSpPr>
        <p:spPr/>
        <p:txBody>
          <a:bodyPr rtlCol="0">
            <a:noAutofit/>
          </a:bodyPr>
          <a:lstStyle/>
          <a:p>
            <a:pPr marL="0" indent="0" fontAlgn="auto">
              <a:buFont typeface="Calibri" pitchFamily="34" charset="0"/>
              <a:buNone/>
              <a:defRPr/>
            </a:pPr>
            <a:r>
              <a:rPr lang="de-DE" u="sng" dirty="0">
                <a:solidFill>
                  <a:schemeClr val="tx1">
                    <a:lumMod val="75000"/>
                    <a:lumOff val="25000"/>
                  </a:schemeClr>
                </a:solidFill>
              </a:rPr>
              <a:t>Kreativität und Nachhaltigkeit</a:t>
            </a:r>
            <a:r>
              <a:rPr lang="de-DE" dirty="0">
                <a:solidFill>
                  <a:schemeClr val="tx1">
                    <a:lumMod val="75000"/>
                    <a:lumOff val="25000"/>
                  </a:schemeClr>
                </a:solidFill>
              </a:rPr>
              <a:t>:</a:t>
            </a:r>
          </a:p>
          <a:p>
            <a:pPr marL="91440" indent="-91440" fontAlgn="auto">
              <a:defRPr/>
            </a:pPr>
            <a:r>
              <a:rPr lang="de-DE" dirty="0" smtClean="0">
                <a:solidFill>
                  <a:schemeClr val="tx1">
                    <a:lumMod val="75000"/>
                    <a:lumOff val="25000"/>
                  </a:schemeClr>
                </a:solidFill>
              </a:rPr>
              <a:t>Dieser </a:t>
            </a:r>
            <a:r>
              <a:rPr lang="de-DE" dirty="0">
                <a:solidFill>
                  <a:schemeClr val="tx1">
                    <a:lumMod val="75000"/>
                    <a:lumOff val="25000"/>
                  </a:schemeClr>
                </a:solidFill>
              </a:rPr>
              <a:t>Anspruch wird durch eine enge Kooperation zwischen der Arbeitsgruppe, den Lernpaten und der KBW-</a:t>
            </a:r>
            <a:r>
              <a:rPr lang="de-DE" dirty="0" err="1">
                <a:solidFill>
                  <a:schemeClr val="tx1">
                    <a:lumMod val="75000"/>
                    <a:lumOff val="25000"/>
                  </a:schemeClr>
                </a:solidFill>
              </a:rPr>
              <a:t>Mitarbeiter_innen</a:t>
            </a:r>
            <a:r>
              <a:rPr lang="de-DE" dirty="0">
                <a:solidFill>
                  <a:schemeClr val="tx1">
                    <a:lumMod val="75000"/>
                    <a:lumOff val="25000"/>
                  </a:schemeClr>
                </a:solidFill>
              </a:rPr>
              <a:t> erfüllt (flexible Anpassung der Arbeitsweise und der Lerninhalte an den Bedarf der Teilnehmer_innen).</a:t>
            </a:r>
          </a:p>
          <a:p>
            <a:pPr marL="91440" indent="-91440" fontAlgn="auto">
              <a:defRPr/>
            </a:pPr>
            <a:r>
              <a:rPr lang="de-DE" dirty="0">
                <a:solidFill>
                  <a:schemeClr val="tx1">
                    <a:lumMod val="75000"/>
                    <a:lumOff val="25000"/>
                  </a:schemeClr>
                </a:solidFill>
              </a:rPr>
              <a:t>Pädagogische und organisatorische kontinuierliche Verbesserung unter der Regie der KBW-</a:t>
            </a:r>
            <a:r>
              <a:rPr lang="de-DE" dirty="0" err="1">
                <a:solidFill>
                  <a:schemeClr val="tx1">
                    <a:lumMod val="75000"/>
                    <a:lumOff val="25000"/>
                  </a:schemeClr>
                </a:solidFill>
              </a:rPr>
              <a:t>Mitarbeiter_innen</a:t>
            </a:r>
            <a:endParaRPr lang="de-DE" dirty="0">
              <a:solidFill>
                <a:schemeClr val="tx1">
                  <a:lumMod val="75000"/>
                  <a:lumOff val="25000"/>
                </a:schemeClr>
              </a:solidFill>
            </a:endParaRPr>
          </a:p>
          <a:p>
            <a:pPr marL="0" indent="0" fontAlgn="auto">
              <a:buFont typeface="Calibri" pitchFamily="34" charset="0"/>
              <a:buNone/>
              <a:defRPr/>
            </a:pPr>
            <a:endParaRPr lang="de-DE" dirty="0" smtClean="0">
              <a:solidFill>
                <a:schemeClr val="tx1">
                  <a:lumMod val="75000"/>
                  <a:lumOff val="25000"/>
                </a:schemeClr>
              </a:solidFill>
            </a:endParaRPr>
          </a:p>
          <a:p>
            <a:pPr marL="0" indent="0" fontAlgn="auto">
              <a:buFont typeface="Calibri" pitchFamily="34" charset="0"/>
              <a:buNone/>
              <a:defRPr/>
            </a:pPr>
            <a:r>
              <a:rPr lang="de-DE" u="sng" dirty="0" smtClean="0">
                <a:solidFill>
                  <a:schemeClr val="tx1">
                    <a:lumMod val="75000"/>
                    <a:lumOff val="25000"/>
                  </a:schemeClr>
                </a:solidFill>
              </a:rPr>
              <a:t>Modellcharakter</a:t>
            </a:r>
            <a:r>
              <a:rPr lang="de-DE" dirty="0" smtClean="0">
                <a:solidFill>
                  <a:schemeClr val="tx1">
                    <a:lumMod val="75000"/>
                    <a:lumOff val="25000"/>
                  </a:schemeClr>
                </a:solidFill>
              </a:rPr>
              <a:t> </a:t>
            </a:r>
            <a:r>
              <a:rPr lang="de-DE" dirty="0">
                <a:solidFill>
                  <a:schemeClr val="tx1">
                    <a:lumMod val="75000"/>
                    <a:lumOff val="25000"/>
                  </a:schemeClr>
                </a:solidFill>
              </a:rPr>
              <a:t>des Projekts:</a:t>
            </a:r>
          </a:p>
          <a:p>
            <a:pPr marL="91440" indent="-91440" fontAlgn="auto">
              <a:defRPr/>
            </a:pPr>
            <a:r>
              <a:rPr lang="de-DE" dirty="0">
                <a:solidFill>
                  <a:schemeClr val="tx1">
                    <a:lumMod val="75000"/>
                    <a:lumOff val="25000"/>
                  </a:schemeClr>
                </a:solidFill>
              </a:rPr>
              <a:t>Es besteht durchaus die Möglichkeit für </a:t>
            </a:r>
            <a:r>
              <a:rPr lang="de-DE" dirty="0" err="1">
                <a:solidFill>
                  <a:schemeClr val="tx1">
                    <a:lumMod val="75000"/>
                    <a:lumOff val="25000"/>
                  </a:schemeClr>
                </a:solidFill>
              </a:rPr>
              <a:t>Kolpingsfamilien</a:t>
            </a:r>
            <a:r>
              <a:rPr lang="de-DE" dirty="0">
                <a:solidFill>
                  <a:schemeClr val="tx1">
                    <a:lumMod val="75000"/>
                    <a:lumOff val="25000"/>
                  </a:schemeClr>
                </a:solidFill>
              </a:rPr>
              <a:t> vergleichbare Partnerschaften zu entwickeln, wenn Bildungsstandorte und entsprechende Auftragslage durch die Kostenträger bestehen</a:t>
            </a:r>
            <a:r>
              <a:rPr lang="de-DE" dirty="0" smtClean="0">
                <a:solidFill>
                  <a:schemeClr val="tx1">
                    <a:lumMod val="75000"/>
                    <a:lumOff val="25000"/>
                  </a:schemeClr>
                </a:solidFill>
              </a:rPr>
              <a:t>.</a:t>
            </a: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a:solidFill>
                  <a:schemeClr val="tx1">
                    <a:lumMod val="75000"/>
                    <a:lumOff val="25000"/>
                  </a:schemeClr>
                </a:solidFill>
              </a:rPr>
              <a:t>Partnerschaftsvertrag</a:t>
            </a:r>
            <a:endParaRPr lang="de-DE" dirty="0">
              <a:solidFill>
                <a:schemeClr val="tx1">
                  <a:lumMod val="75000"/>
                  <a:lumOff val="25000"/>
                </a:schemeClr>
              </a:solidFill>
            </a:endParaRPr>
          </a:p>
        </p:txBody>
      </p:sp>
      <p:sp>
        <p:nvSpPr>
          <p:cNvPr id="3" name="Inhaltsplatzhalter 2"/>
          <p:cNvSpPr>
            <a:spLocks noGrp="1"/>
          </p:cNvSpPr>
          <p:nvPr>
            <p:ph idx="1"/>
          </p:nvPr>
        </p:nvSpPr>
        <p:spPr/>
        <p:txBody>
          <a:bodyPr rtlCol="0">
            <a:normAutofit/>
          </a:bodyPr>
          <a:lstStyle/>
          <a:p>
            <a:pPr marL="0" indent="0" fontAlgn="auto">
              <a:buFont typeface="Calibri" pitchFamily="34" charset="0"/>
              <a:buNone/>
              <a:defRPr/>
            </a:pPr>
            <a:r>
              <a:rPr lang="de-DE" u="sng" dirty="0">
                <a:solidFill>
                  <a:schemeClr val="tx1">
                    <a:lumMod val="75000"/>
                    <a:lumOff val="25000"/>
                  </a:schemeClr>
                </a:solidFill>
              </a:rPr>
              <a:t>Vernetzung</a:t>
            </a:r>
            <a:r>
              <a:rPr lang="de-DE" dirty="0">
                <a:solidFill>
                  <a:schemeClr val="tx1">
                    <a:lumMod val="75000"/>
                    <a:lumOff val="25000"/>
                  </a:schemeClr>
                </a:solidFill>
              </a:rPr>
              <a:t> im Verband:</a:t>
            </a:r>
          </a:p>
          <a:p>
            <a:pPr marL="91440" indent="-91440" fontAlgn="auto">
              <a:defRPr/>
            </a:pPr>
            <a:r>
              <a:rPr lang="de-DE" dirty="0" smtClean="0">
                <a:solidFill>
                  <a:schemeClr val="tx1">
                    <a:lumMod val="75000"/>
                    <a:lumOff val="25000"/>
                  </a:schemeClr>
                </a:solidFill>
              </a:rPr>
              <a:t>Unsererseits </a:t>
            </a:r>
            <a:r>
              <a:rPr lang="de-DE" dirty="0">
                <a:solidFill>
                  <a:schemeClr val="tx1">
                    <a:lumMod val="75000"/>
                    <a:lumOff val="25000"/>
                  </a:schemeClr>
                </a:solidFill>
              </a:rPr>
              <a:t>besteht die Bereitschaft uns mit </a:t>
            </a:r>
            <a:r>
              <a:rPr lang="de-DE" dirty="0" smtClean="0">
                <a:solidFill>
                  <a:schemeClr val="tx1">
                    <a:lumMod val="75000"/>
                    <a:lumOff val="25000"/>
                  </a:schemeClr>
                </a:solidFill>
              </a:rPr>
              <a:t>vergleichbaren </a:t>
            </a:r>
            <a:r>
              <a:rPr lang="de-DE" dirty="0">
                <a:solidFill>
                  <a:schemeClr val="tx1">
                    <a:lumMod val="75000"/>
                    <a:lumOff val="25000"/>
                  </a:schemeClr>
                </a:solidFill>
              </a:rPr>
              <a:t>Projekten auszutauschen </a:t>
            </a:r>
            <a:r>
              <a:rPr lang="de-DE" dirty="0" smtClean="0">
                <a:solidFill>
                  <a:schemeClr val="tx1">
                    <a:lumMod val="75000"/>
                    <a:lumOff val="25000"/>
                  </a:schemeClr>
                </a:solidFill>
              </a:rPr>
              <a:t>sowie Starthilfe und Erfahrungen weiterzugeben</a:t>
            </a:r>
            <a:r>
              <a:rPr lang="de-DE" dirty="0">
                <a:solidFill>
                  <a:schemeClr val="tx1">
                    <a:lumMod val="75000"/>
                    <a:lumOff val="25000"/>
                  </a:schemeClr>
                </a:solidFill>
              </a:rPr>
              <a:t>.</a:t>
            </a:r>
          </a:p>
          <a:p>
            <a:pPr marL="0" indent="0" fontAlgn="auto">
              <a:buFont typeface="Calibri" pitchFamily="34" charset="0"/>
              <a:buNone/>
              <a:defRPr/>
            </a:pPr>
            <a:endParaRPr lang="de-DE" dirty="0" smtClean="0">
              <a:solidFill>
                <a:schemeClr val="tx1">
                  <a:lumMod val="75000"/>
                  <a:lumOff val="25000"/>
                </a:schemeClr>
              </a:solidFill>
            </a:endParaRPr>
          </a:p>
          <a:p>
            <a:pPr marL="0" indent="0" fontAlgn="auto">
              <a:buFont typeface="Calibri" pitchFamily="34" charset="0"/>
              <a:buNone/>
              <a:defRPr/>
            </a:pPr>
            <a:r>
              <a:rPr lang="de-DE" u="sng" dirty="0" smtClean="0">
                <a:solidFill>
                  <a:schemeClr val="tx1">
                    <a:lumMod val="75000"/>
                    <a:lumOff val="25000"/>
                  </a:schemeClr>
                </a:solidFill>
              </a:rPr>
              <a:t>Öffentlichkeitswirkung</a:t>
            </a:r>
            <a:r>
              <a:rPr lang="de-DE" dirty="0" smtClean="0">
                <a:solidFill>
                  <a:schemeClr val="tx1">
                    <a:lumMod val="75000"/>
                    <a:lumOff val="25000"/>
                  </a:schemeClr>
                </a:solidFill>
              </a:rPr>
              <a:t>:</a:t>
            </a:r>
          </a:p>
          <a:p>
            <a:pPr marL="91440" indent="-91440" fontAlgn="auto">
              <a:defRPr/>
            </a:pPr>
            <a:r>
              <a:rPr lang="de-DE" dirty="0" smtClean="0">
                <a:solidFill>
                  <a:schemeClr val="tx1">
                    <a:lumMod val="75000"/>
                    <a:lumOff val="25000"/>
                  </a:schemeClr>
                </a:solidFill>
              </a:rPr>
              <a:t>Selbstverständlich sind unsere Höhepunkte des ersten Jahres (Vertragsunterzeichnung, Sommerfest, Einweihungsfeier, Lernpatentreff) auf der Homepage unserer </a:t>
            </a:r>
            <a:r>
              <a:rPr lang="de-DE" dirty="0" err="1" smtClean="0">
                <a:solidFill>
                  <a:schemeClr val="tx1">
                    <a:lumMod val="75000"/>
                    <a:lumOff val="25000"/>
                  </a:schemeClr>
                </a:solidFill>
              </a:rPr>
              <a:t>Kolpingsfamilie</a:t>
            </a:r>
            <a:r>
              <a:rPr lang="de-DE" dirty="0" smtClean="0">
                <a:solidFill>
                  <a:schemeClr val="tx1">
                    <a:lumMod val="75000"/>
                    <a:lumOff val="25000"/>
                  </a:schemeClr>
                </a:solidFill>
              </a:rPr>
              <a:t>, in der Tageszeitung und in kirchlichen Printmedien veröffentlich worden.</a:t>
            </a:r>
          </a:p>
          <a:p>
            <a:pPr marL="91440" indent="-91440" fontAlgn="auto">
              <a:defRPr/>
            </a:pP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fontAlgn="auto">
              <a:spcAft>
                <a:spcPts val="0"/>
              </a:spcAft>
              <a:defRPr/>
            </a:pPr>
            <a:r>
              <a:rPr lang="de-DE" b="1" dirty="0" smtClean="0">
                <a:solidFill>
                  <a:schemeClr val="tx1">
                    <a:lumMod val="75000"/>
                    <a:lumOff val="25000"/>
                  </a:schemeClr>
                </a:solidFill>
              </a:rPr>
              <a:t>Partnerschaftsvertrag</a:t>
            </a:r>
            <a:endParaRPr lang="de-DE" b="1" dirty="0">
              <a:solidFill>
                <a:schemeClr val="tx1">
                  <a:lumMod val="75000"/>
                  <a:lumOff val="25000"/>
                </a:schemeClr>
              </a:solidFill>
            </a:endParaRPr>
          </a:p>
        </p:txBody>
      </p:sp>
      <p:sp>
        <p:nvSpPr>
          <p:cNvPr id="3" name="Inhaltsplatzhalter 2"/>
          <p:cNvSpPr>
            <a:spLocks noGrp="1"/>
          </p:cNvSpPr>
          <p:nvPr>
            <p:ph idx="1"/>
          </p:nvPr>
        </p:nvSpPr>
        <p:spPr/>
        <p:txBody>
          <a:bodyPr rtlCol="0">
            <a:normAutofit/>
          </a:bodyPr>
          <a:lstStyle/>
          <a:p>
            <a:pPr marL="0" indent="0" fontAlgn="auto">
              <a:buFont typeface="Calibri" pitchFamily="34" charset="0"/>
              <a:buNone/>
              <a:defRPr/>
            </a:pPr>
            <a:r>
              <a:rPr lang="de-DE" u="sng" dirty="0" smtClean="0">
                <a:solidFill>
                  <a:schemeClr val="tx1">
                    <a:lumMod val="75000"/>
                    <a:lumOff val="25000"/>
                  </a:schemeClr>
                </a:solidFill>
              </a:rPr>
              <a:t>Grundsätzliches</a:t>
            </a:r>
            <a:r>
              <a:rPr lang="de-DE" dirty="0" smtClean="0">
                <a:solidFill>
                  <a:schemeClr val="tx1">
                    <a:lumMod val="75000"/>
                    <a:lumOff val="25000"/>
                  </a:schemeClr>
                </a:solidFill>
              </a:rPr>
              <a:t>:</a:t>
            </a:r>
          </a:p>
          <a:p>
            <a:pPr marL="91440" indent="-91440" fontAlgn="auto">
              <a:defRPr/>
            </a:pPr>
            <a:r>
              <a:rPr lang="de-DE" dirty="0" smtClean="0">
                <a:solidFill>
                  <a:schemeClr val="tx1">
                    <a:lumMod val="75000"/>
                    <a:lumOff val="25000"/>
                  </a:schemeClr>
                </a:solidFill>
              </a:rPr>
              <a:t>Erfreulicherweise </a:t>
            </a:r>
            <a:r>
              <a:rPr lang="de-DE" dirty="0">
                <a:solidFill>
                  <a:schemeClr val="tx1">
                    <a:lumMod val="75000"/>
                    <a:lumOff val="25000"/>
                  </a:schemeClr>
                </a:solidFill>
              </a:rPr>
              <a:t>beginnt dadurch nach langen Jahren wieder eine neue Form von Jugendarbeit. Dies ist </a:t>
            </a:r>
            <a:r>
              <a:rPr lang="de-DE" dirty="0" smtClean="0">
                <a:solidFill>
                  <a:schemeClr val="tx1">
                    <a:lumMod val="75000"/>
                    <a:lumOff val="25000"/>
                  </a:schemeClr>
                </a:solidFill>
              </a:rPr>
              <a:t>Zukunftsvorsorge und Verpflichtung im Sinne der Denk- und Arbeitsweise unseres Gründers Adolph Kolping. Besonders bemerkenswert ist die Tatsache, dass mehrere Nichtmitglieder aus dem Umfeld der </a:t>
            </a:r>
            <a:r>
              <a:rPr lang="de-DE" dirty="0" err="1" smtClean="0">
                <a:solidFill>
                  <a:schemeClr val="tx1">
                    <a:lumMod val="75000"/>
                    <a:lumOff val="25000"/>
                  </a:schemeClr>
                </a:solidFill>
              </a:rPr>
              <a:t>Kolpingsfamilie</a:t>
            </a:r>
            <a:r>
              <a:rPr lang="de-DE" dirty="0" smtClean="0">
                <a:solidFill>
                  <a:schemeClr val="tx1">
                    <a:lumMod val="75000"/>
                    <a:lumOff val="25000"/>
                  </a:schemeClr>
                </a:solidFill>
              </a:rPr>
              <a:t> aktiv als Lernpate mitwirken und somit die Partnerschaft gut unterstützen und Impulse für unsere </a:t>
            </a:r>
            <a:r>
              <a:rPr lang="de-DE" dirty="0" err="1" smtClean="0">
                <a:solidFill>
                  <a:schemeClr val="tx1">
                    <a:lumMod val="75000"/>
                    <a:lumOff val="25000"/>
                  </a:schemeClr>
                </a:solidFill>
              </a:rPr>
              <a:t>Kolpingsfamilie</a:t>
            </a:r>
            <a:r>
              <a:rPr lang="de-DE" dirty="0" smtClean="0">
                <a:solidFill>
                  <a:schemeClr val="tx1">
                    <a:lumMod val="75000"/>
                    <a:lumOff val="25000"/>
                  </a:schemeClr>
                </a:solidFill>
              </a:rPr>
              <a:t> geben.</a:t>
            </a:r>
            <a:endParaRPr lang="de-DE" dirty="0">
              <a:solidFill>
                <a:schemeClr val="tx1">
                  <a:lumMod val="75000"/>
                  <a:lumOff val="25000"/>
                </a:schemeClr>
              </a:solidFill>
            </a:endParaRPr>
          </a:p>
          <a:p>
            <a:pPr marL="91440" indent="-91440" fontAlgn="auto">
              <a:defRPr/>
            </a:pPr>
            <a:endParaRPr lang="de-DE"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endParaRPr lang="de-DE">
              <a:solidFill>
                <a:schemeClr val="tx1">
                  <a:lumMod val="75000"/>
                  <a:lumOff val="25000"/>
                </a:schemeClr>
              </a:solidFill>
            </a:endParaRPr>
          </a:p>
        </p:txBody>
      </p:sp>
      <p:pic>
        <p:nvPicPr>
          <p:cNvPr id="18434" name="Inhaltsplatzhalter 3"/>
          <p:cNvPicPr>
            <a:picLocks noGrp="1" noChangeAspect="1"/>
          </p:cNvPicPr>
          <p:nvPr>
            <p:ph idx="1"/>
          </p:nvPr>
        </p:nvPicPr>
        <p:blipFill>
          <a:blip r:embed="rId2"/>
          <a:srcRect/>
          <a:stretch>
            <a:fillRect/>
          </a:stretch>
        </p:blipFill>
        <p:spPr>
          <a:xfrm>
            <a:off x="1096963" y="0"/>
            <a:ext cx="10023475" cy="66087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endParaRPr lang="de-DE">
              <a:solidFill>
                <a:schemeClr val="tx1">
                  <a:lumMod val="75000"/>
                  <a:lumOff val="25000"/>
                </a:schemeClr>
              </a:solidFill>
            </a:endParaRPr>
          </a:p>
        </p:txBody>
      </p:sp>
      <p:sp>
        <p:nvSpPr>
          <p:cNvPr id="19458" name="Inhaltsplatzhalter 2"/>
          <p:cNvSpPr>
            <a:spLocks noGrp="1"/>
          </p:cNvSpPr>
          <p:nvPr>
            <p:ph idx="1"/>
          </p:nvPr>
        </p:nvSpPr>
        <p:spPr/>
        <p:txBody>
          <a:bodyPr/>
          <a:lstStyle/>
          <a:p>
            <a:r>
              <a:rPr lang="de-DE" smtClean="0">
                <a:solidFill>
                  <a:srgbClr val="FF0000"/>
                </a:solidFill>
              </a:rPr>
              <a:t>Vertrag – 4 Seiten</a:t>
            </a:r>
          </a:p>
        </p:txBody>
      </p:sp>
      <p:pic>
        <p:nvPicPr>
          <p:cNvPr id="19459" name="Grafik 3"/>
          <p:cNvPicPr>
            <a:picLocks noChangeAspect="1"/>
          </p:cNvPicPr>
          <p:nvPr/>
        </p:nvPicPr>
        <p:blipFill>
          <a:blip r:embed="rId2"/>
          <a:srcRect/>
          <a:stretch>
            <a:fillRect/>
          </a:stretch>
        </p:blipFill>
        <p:spPr bwMode="auto">
          <a:xfrm>
            <a:off x="1120775" y="287338"/>
            <a:ext cx="10010775" cy="642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endParaRPr lang="de-DE">
              <a:solidFill>
                <a:schemeClr val="tx1">
                  <a:lumMod val="75000"/>
                  <a:lumOff val="25000"/>
                </a:schemeClr>
              </a:solidFill>
            </a:endParaRPr>
          </a:p>
        </p:txBody>
      </p:sp>
      <p:pic>
        <p:nvPicPr>
          <p:cNvPr id="20482" name="Inhaltsplatzhalter 3"/>
          <p:cNvPicPr>
            <a:picLocks noGrp="1" noChangeAspect="1"/>
          </p:cNvPicPr>
          <p:nvPr>
            <p:ph idx="1"/>
          </p:nvPr>
        </p:nvPicPr>
        <p:blipFill>
          <a:blip r:embed="rId2"/>
          <a:srcRect/>
          <a:stretch>
            <a:fillRect/>
          </a:stretch>
        </p:blipFill>
        <p:spPr>
          <a:xfrm>
            <a:off x="1096963" y="287338"/>
            <a:ext cx="10058400" cy="64039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endParaRPr lang="de-DE">
              <a:solidFill>
                <a:schemeClr val="tx1">
                  <a:lumMod val="75000"/>
                  <a:lumOff val="25000"/>
                </a:schemeClr>
              </a:solidFill>
            </a:endParaRPr>
          </a:p>
        </p:txBody>
      </p:sp>
      <p:pic>
        <p:nvPicPr>
          <p:cNvPr id="21506" name="Inhaltsplatzhalter 3"/>
          <p:cNvPicPr>
            <a:picLocks noGrp="1" noChangeAspect="1"/>
          </p:cNvPicPr>
          <p:nvPr>
            <p:ph idx="1"/>
          </p:nvPr>
        </p:nvPicPr>
        <p:blipFill>
          <a:blip r:embed="rId2"/>
          <a:srcRect/>
          <a:stretch>
            <a:fillRect/>
          </a:stretch>
        </p:blipFill>
        <p:spPr>
          <a:xfrm>
            <a:off x="1096963" y="174625"/>
            <a:ext cx="10058400" cy="65405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1464</Words>
  <Application>Microsoft Office PowerPoint</Application>
  <PresentationFormat>Custom</PresentationFormat>
  <Paragraphs>99</Paragraphs>
  <Slides>28</Slides>
  <Notes>0</Notes>
  <HiddenSlides>0</HiddenSlides>
  <MMClips>0</MMClips>
  <ScaleCrop>false</ScaleCrop>
  <HeadingPairs>
    <vt:vector size="6" baseType="variant">
      <vt:variant>
        <vt:lpstr>Verwendete Schriftarten</vt:lpstr>
      </vt:variant>
      <vt:variant>
        <vt:i4>4</vt:i4>
      </vt:variant>
      <vt:variant>
        <vt:lpstr>Entwurfsvorlage</vt:lpstr>
      </vt:variant>
      <vt:variant>
        <vt:i4>7</vt:i4>
      </vt:variant>
      <vt:variant>
        <vt:lpstr>Folientitel</vt:lpstr>
      </vt:variant>
      <vt:variant>
        <vt:i4>28</vt:i4>
      </vt:variant>
    </vt:vector>
  </HeadingPairs>
  <TitlesOfParts>
    <vt:vector size="39" baseType="lpstr">
      <vt:lpstr>Calibri</vt:lpstr>
      <vt:lpstr>Arial</vt:lpstr>
      <vt:lpstr>Calibri Light</vt:lpstr>
      <vt:lpstr>Wingdings</vt:lpstr>
      <vt:lpstr>Rückblick</vt:lpstr>
      <vt:lpstr>Rückblick</vt:lpstr>
      <vt:lpstr>Rückblick</vt:lpstr>
      <vt:lpstr>Rückblick</vt:lpstr>
      <vt:lpstr>Rückblick</vt:lpstr>
      <vt:lpstr>Rückblick</vt:lpstr>
      <vt:lpstr>Rückblick</vt:lpstr>
      <vt:lpstr>Bewerbung der Kolpingsfamilie Schwabach gemeinsam mit dem KBW Bildungsstandort Schwabach für den Förderpreis des Kolping DV Eichstätt 2017</vt:lpstr>
      <vt:lpstr>Partnerschaftsvertrag</vt:lpstr>
      <vt:lpstr>Partnerschaftsvertrag</vt:lpstr>
      <vt:lpstr>Partnerschaftsvertrag</vt:lpstr>
      <vt:lpstr>Partnerschaftsvertrag</vt:lpstr>
      <vt:lpstr>Folie 6</vt:lpstr>
      <vt:lpstr>Folie 7</vt:lpstr>
      <vt:lpstr>Folie 8</vt:lpstr>
      <vt:lpstr>Folie 9</vt:lpstr>
      <vt:lpstr>Rolle als Lernpate/in</vt:lpstr>
      <vt:lpstr>Rolle als Lernpate/in</vt:lpstr>
      <vt:lpstr>Rolle als Lernpate/in</vt:lpstr>
      <vt:lpstr>Chronologie</vt:lpstr>
      <vt:lpstr>Chronologie</vt:lpstr>
      <vt:lpstr>Chronologie</vt:lpstr>
      <vt:lpstr>Chronologie</vt:lpstr>
      <vt:lpstr>Perspektive</vt:lpstr>
      <vt:lpstr>Statistik</vt:lpstr>
      <vt:lpstr>Kurzbeschreibung BerEB</vt:lpstr>
      <vt:lpstr>Auszüge unserer Öffentlichkeitsarbeit</vt:lpstr>
      <vt:lpstr>Folie 21</vt:lpstr>
      <vt:lpstr>Lernpaten bei der Arbeit</vt:lpstr>
      <vt:lpstr>Sommerfest</vt:lpstr>
      <vt:lpstr>Folie 24</vt:lpstr>
      <vt:lpstr>Einweihungsfeier</vt:lpstr>
      <vt:lpstr>Folie 26</vt:lpstr>
      <vt:lpstr>Folie 27</vt:lpstr>
      <vt:lpstr>Fazit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Bewerbung der Kolpingsfamilie Schwabach gemeinsam mit dem KBW Bildungsstandort Schwabach für den Förderpreis des Kolping DV Eichstätt 2017</dc:title>
  <dc:creator>Schuckardt</dc:creator>
  <cp:lastModifiedBy>Michael Landmann</cp:lastModifiedBy>
  <cp:revision>41</cp:revision>
  <dcterms:created xsi:type="dcterms:W3CDTF">2017-03-06T07:57:15Z</dcterms:created>
  <dcterms:modified xsi:type="dcterms:W3CDTF">2017-07-22T08:47:46Z</dcterms:modified>
</cp:coreProperties>
</file>